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8" r:id="rId3"/>
    <p:sldId id="266" r:id="rId4"/>
    <p:sldId id="272" r:id="rId5"/>
    <p:sldId id="273" r:id="rId6"/>
    <p:sldId id="277" r:id="rId7"/>
    <p:sldId id="289" r:id="rId8"/>
    <p:sldId id="292" r:id="rId9"/>
    <p:sldId id="276" r:id="rId10"/>
    <p:sldId id="287" r:id="rId11"/>
    <p:sldId id="280" r:id="rId12"/>
    <p:sldId id="271" r:id="rId13"/>
    <p:sldId id="302" r:id="rId14"/>
    <p:sldId id="275" r:id="rId15"/>
    <p:sldId id="282" r:id="rId16"/>
    <p:sldId id="281" r:id="rId17"/>
    <p:sldId id="284" r:id="rId18"/>
    <p:sldId id="298" r:id="rId19"/>
    <p:sldId id="297" r:id="rId20"/>
    <p:sldId id="285" r:id="rId21"/>
    <p:sldId id="283" r:id="rId22"/>
    <p:sldId id="286" r:id="rId23"/>
    <p:sldId id="288" r:id="rId24"/>
    <p:sldId id="270" r:id="rId25"/>
    <p:sldId id="296" r:id="rId26"/>
    <p:sldId id="300" r:id="rId27"/>
    <p:sldId id="301" r:id="rId28"/>
    <p:sldId id="295" r:id="rId29"/>
    <p:sldId id="290" r:id="rId30"/>
    <p:sldId id="304" r:id="rId31"/>
    <p:sldId id="274" r:id="rId32"/>
    <p:sldId id="278" r:id="rId33"/>
    <p:sldId id="279" r:id="rId34"/>
    <p:sldId id="305" r:id="rId35"/>
    <p:sldId id="294" r:id="rId36"/>
    <p:sldId id="293" r:id="rId37"/>
    <p:sldId id="264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1516E"/>
    <a:srgbClr val="19344D"/>
    <a:srgbClr val="E1E1E2"/>
    <a:srgbClr val="EDED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99" autoAdjust="0"/>
    <p:restoredTop sz="94767" autoAdjust="0"/>
  </p:normalViewPr>
  <p:slideViewPr>
    <p:cSldViewPr snapToGrid="0">
      <p:cViewPr varScale="1">
        <p:scale>
          <a:sx n="137" d="100"/>
          <a:sy n="137" d="100"/>
        </p:scale>
        <p:origin x="208" y="9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5C0A-FEC5-47AD-9DCB-F00CFD1B359B}" type="datetimeFigureOut">
              <a:rPr lang="en-US" smtClean="0"/>
              <a:t>2/12/18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08337-71E6-4F43-AEFB-6DEA09548C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3077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5C0A-FEC5-47AD-9DCB-F00CFD1B359B}" type="datetimeFigureOut">
              <a:rPr lang="en-US" smtClean="0"/>
              <a:t>2/12/18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08337-71E6-4F43-AEFB-6DEA09548C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8622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5C0A-FEC5-47AD-9DCB-F00CFD1B359B}" type="datetimeFigureOut">
              <a:rPr lang="en-US" smtClean="0"/>
              <a:t>2/12/18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08337-71E6-4F43-AEFB-6DEA09548C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02826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5C0A-FEC5-47AD-9DCB-F00CFD1B359B}" type="datetimeFigureOut">
              <a:rPr lang="en-US" smtClean="0"/>
              <a:t>2/12/18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08337-71E6-4F43-AEFB-6DEA09548C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7620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5C0A-FEC5-47AD-9DCB-F00CFD1B359B}" type="datetimeFigureOut">
              <a:rPr lang="en-US" smtClean="0"/>
              <a:t>2/12/18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08337-71E6-4F43-AEFB-6DEA09548C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0094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5C0A-FEC5-47AD-9DCB-F00CFD1B359B}" type="datetimeFigureOut">
              <a:rPr lang="en-US" smtClean="0"/>
              <a:t>2/12/18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08337-71E6-4F43-AEFB-6DEA09548C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2863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5C0A-FEC5-47AD-9DCB-F00CFD1B359B}" type="datetimeFigureOut">
              <a:rPr lang="en-US" smtClean="0"/>
              <a:t>2/12/18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08337-71E6-4F43-AEFB-6DEA09548C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1434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5C0A-FEC5-47AD-9DCB-F00CFD1B359B}" type="datetimeFigureOut">
              <a:rPr lang="en-US" smtClean="0"/>
              <a:t>2/12/18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08337-71E6-4F43-AEFB-6DEA09548C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6476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5C0A-FEC5-47AD-9DCB-F00CFD1B359B}" type="datetimeFigureOut">
              <a:rPr lang="en-US" smtClean="0"/>
              <a:t>2/12/18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08337-71E6-4F43-AEFB-6DEA09548C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7925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5C0A-FEC5-47AD-9DCB-F00CFD1B359B}" type="datetimeFigureOut">
              <a:rPr lang="en-US" smtClean="0"/>
              <a:t>2/12/18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08337-71E6-4F43-AEFB-6DEA09548C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0067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5C0A-FEC5-47AD-9DCB-F00CFD1B359B}" type="datetimeFigureOut">
              <a:rPr lang="en-US" smtClean="0"/>
              <a:t>2/12/18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08337-71E6-4F43-AEFB-6DEA09548C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1905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055C0A-FEC5-47AD-9DCB-F00CFD1B359B}" type="datetimeFigureOut">
              <a:rPr lang="en-US" smtClean="0"/>
              <a:t>2/12/18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A08337-71E6-4F43-AEFB-6DEA09548C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9920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EqrUyh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bit.ly/2FEKMdO" TargetMode="External"/><Relationship Id="rId4" Type="http://schemas.openxmlformats.org/officeDocument/2006/relationships/hyperlink" Target="http://bit.ly/2uU4Un8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bit.ly/2nTcVok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chnologyreview.com/s/425733/paul-allen-the-singularity-isnt-near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content.time.com/time/magazine/article/0,9171,2048299,00.html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m8Xh8r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bit.ly/2EB7JkC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EB7JkC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hyperlink" Target="mailto:hello@sme112.org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sme112.org/" TargetMode="External"/><Relationship Id="rId5" Type="http://schemas.openxmlformats.org/officeDocument/2006/relationships/hyperlink" Target="http://alliedstrand.com/" TargetMode="External"/><Relationship Id="rId4" Type="http://schemas.openxmlformats.org/officeDocument/2006/relationships/hyperlink" Target="https://www.linkedin.com/in/adam-j-cook/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bit.ly/1REjJgL" TargetMode="Externa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bit.ly/2F19lSu" TargetMode="Externa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hyperlink" Target="https://sf.curbed.com/2017/8/15/16150828/survey-bay-area-leave-sf-renters" TargetMode="External"/><Relationship Id="rId3" Type="http://schemas.openxmlformats.org/officeDocument/2006/relationships/hyperlink" Target="https://en.wikipedia.org/wiki/Confirmation_bias" TargetMode="External"/><Relationship Id="rId7" Type="http://schemas.openxmlformats.org/officeDocument/2006/relationships/hyperlink" Target="https://www.economist.com/news/united-states/21601516-politicians-have-never-had-access-so-much-data-how-come-their-debates-are-so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Anecdotal_evidence" TargetMode="External"/><Relationship Id="rId5" Type="http://schemas.openxmlformats.org/officeDocument/2006/relationships/hyperlink" Target="https://en.wikipedia.org/wiki/List_of_cognitive_biases" TargetMode="External"/><Relationship Id="rId4" Type="http://schemas.openxmlformats.org/officeDocument/2006/relationships/hyperlink" Target="https://en.wikipedia.org/wiki/Selection_bias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ED471m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bit.ly/298TWkp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bit.ly/1UkaiYQ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fMZljF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bit.ly/1UkaiYQ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bit.ly/2BpjMiE" TargetMode="Externa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log.google/topics/google-cloud/cloud-automl-making-ai-accessible-every-business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hyperlink" Target="https://www.tensorflow.org/" TargetMode="External"/><Relationship Id="rId7" Type="http://schemas.openxmlformats.org/officeDocument/2006/relationships/hyperlink" Target="https://www.microsoft.com/en-us/cognitive-toolkit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hyperlink" Target="http://scikit-learn.org/stable/" TargetMode="External"/><Relationship Id="rId4" Type="http://schemas.openxmlformats.org/officeDocument/2006/relationships/image" Target="../media/image2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vidia.com/en-us/autonomous-machines/embedded-systems-dev-kits-modules/" TargetMode="External"/><Relationship Id="rId7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ursera.org/learn/machine-learning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udacity.com/course/machine-learning-engineer-nanodegree--nd009t" TargetMode="External"/><Relationship Id="rId4" Type="http://schemas.openxmlformats.org/officeDocument/2006/relationships/hyperlink" Target="http://www.fast.ai/" TargetMode="Externa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sme.org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Artificial_general_intelligence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aoQwIx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aoQwIx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bit.ly/2nOn8U8" TargetMode="External"/><Relationship Id="rId4" Type="http://schemas.openxmlformats.org/officeDocument/2006/relationships/hyperlink" Target="https://en.wikipedia.org/wiki/AI_winter" TargetMode="Externa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recode.net/2017/11/29/16712572/general-motors-gm-new-self-driving-autonomous-cruise-car-future" TargetMode="External"/><Relationship Id="rId3" Type="http://schemas.openxmlformats.org/officeDocument/2006/relationships/image" Target="../media/image1.png"/><Relationship Id="rId7" Type="http://schemas.openxmlformats.org/officeDocument/2006/relationships/image" Target="../media/image9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xperiments.withgoogle.com/ai" TargetMode="External"/><Relationship Id="rId5" Type="http://schemas.openxmlformats.org/officeDocument/2006/relationships/image" Target="../media/image8.jpeg"/><Relationship Id="rId4" Type="http://schemas.openxmlformats.org/officeDocument/2006/relationships/hyperlink" Target="https://techcrunch.com/2017/05/24/alphago-beats-planets-best-human-go-player-ke-jie/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">
              <a:srgbClr val="19344D"/>
            </a:gs>
            <a:gs pos="100000">
              <a:srgbClr val="31516E">
                <a:lumMod val="100000"/>
              </a:srgbClr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92469" y="2275497"/>
            <a:ext cx="9144000" cy="2387600"/>
          </a:xfrm>
        </p:spPr>
        <p:txBody>
          <a:bodyPr anchor="ctr">
            <a:normAutofit/>
          </a:bodyPr>
          <a:lstStyle/>
          <a:p>
            <a:pPr algn="l"/>
            <a:r>
              <a:rPr lang="en-US" sz="4400" b="1" dirty="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Deep Learning</a:t>
            </a:r>
            <a:br>
              <a:rPr lang="en-US" sz="4000" b="1" dirty="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</a:b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Hype, Reality and Applications in Manufacturing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9773689" y="144142"/>
            <a:ext cx="1939797" cy="7702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0264" y="257808"/>
            <a:ext cx="1323975" cy="54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6449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058541"/>
          </a:xfrm>
          <a:solidFill>
            <a:srgbClr val="19344D"/>
          </a:solidFill>
        </p:spPr>
        <p:txBody>
          <a:bodyPr bIns="182880" anchor="b">
            <a:normAutofit/>
          </a:bodyPr>
          <a:lstStyle/>
          <a:p>
            <a:pPr marL="457200">
              <a:spcAft>
                <a:spcPts val="600"/>
              </a:spcAft>
            </a:pP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But…</a:t>
            </a:r>
          </a:p>
        </p:txBody>
      </p:sp>
      <p:sp>
        <p:nvSpPr>
          <p:cNvPr id="5" name="Rectangle 4"/>
          <p:cNvSpPr/>
          <p:nvPr/>
        </p:nvSpPr>
        <p:spPr>
          <a:xfrm>
            <a:off x="9773689" y="144142"/>
            <a:ext cx="1939797" cy="7702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0264" y="257808"/>
            <a:ext cx="1323975" cy="542925"/>
          </a:xfr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8FAF4A0-00E0-4542-AF15-920FD7ECF246}"/>
              </a:ext>
            </a:extLst>
          </p:cNvPr>
          <p:cNvSpPr txBox="1"/>
          <p:nvPr/>
        </p:nvSpPr>
        <p:spPr>
          <a:xfrm>
            <a:off x="609116" y="3125234"/>
            <a:ext cx="6892656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Winter can come again</a:t>
            </a:r>
          </a:p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(just maybe not as cold)</a:t>
            </a:r>
          </a:p>
        </p:txBody>
      </p:sp>
    </p:spTree>
    <p:extLst>
      <p:ext uri="{BB962C8B-B14F-4D97-AF65-F5344CB8AC3E}">
        <p14:creationId xmlns:p14="http://schemas.microsoft.com/office/powerpoint/2010/main" val="8199450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058541"/>
          </a:xfrm>
          <a:solidFill>
            <a:srgbClr val="19344D"/>
          </a:solidFill>
        </p:spPr>
        <p:txBody>
          <a:bodyPr bIns="182880" anchor="b">
            <a:normAutofit/>
          </a:bodyPr>
          <a:lstStyle/>
          <a:p>
            <a:pPr marL="457200">
              <a:spcAft>
                <a:spcPts val="600"/>
              </a:spcAft>
            </a:pP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Where do you find AI today?</a:t>
            </a:r>
          </a:p>
        </p:txBody>
      </p:sp>
      <p:sp>
        <p:nvSpPr>
          <p:cNvPr id="5" name="Rectangle 4"/>
          <p:cNvSpPr/>
          <p:nvPr/>
        </p:nvSpPr>
        <p:spPr>
          <a:xfrm>
            <a:off x="9773689" y="144142"/>
            <a:ext cx="1939797" cy="7702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0264" y="257808"/>
            <a:ext cx="1323975" cy="542925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41BB9D3-C237-BA49-B95B-2D742F8BB249}"/>
              </a:ext>
            </a:extLst>
          </p:cNvPr>
          <p:cNvSpPr txBox="1"/>
          <p:nvPr/>
        </p:nvSpPr>
        <p:spPr>
          <a:xfrm>
            <a:off x="508567" y="1172208"/>
            <a:ext cx="11174866" cy="5570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Font typeface="Wingdings" pitchFamily="2" charset="2"/>
              <a:buChar char="§"/>
            </a:pPr>
            <a:r>
              <a:rPr lang="en-US" sz="4400" b="1" dirty="0">
                <a:latin typeface="Arial" panose="020B0604020202020204" pitchFamily="34" charset="0"/>
                <a:cs typeface="Arial" panose="020B0604020202020204" pitchFamily="34" charset="0"/>
              </a:rPr>
              <a:t>Natural Language Processing (NPL) 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Chatbots.</a:t>
            </a:r>
          </a:p>
          <a:p>
            <a:pPr marL="742950" indent="-742950">
              <a:buFont typeface="Wingdings" pitchFamily="2" charset="2"/>
              <a:buChar char="§"/>
            </a:pPr>
            <a:r>
              <a:rPr lang="en-US" sz="4400" b="1" dirty="0">
                <a:latin typeface="Arial" panose="020B0604020202020204" pitchFamily="34" charset="0"/>
                <a:cs typeface="Arial" panose="020B0604020202020204" pitchFamily="34" charset="0"/>
              </a:rPr>
              <a:t>Image or Object Recognition 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Vision systems in autonomous vehicles.</a:t>
            </a:r>
          </a:p>
          <a:p>
            <a:pPr marL="742950" indent="-742950">
              <a:buFont typeface="Wingdings" pitchFamily="2" charset="2"/>
              <a:buChar char="§"/>
            </a:pPr>
            <a:r>
              <a:rPr lang="en-US" sz="4400" b="1" dirty="0">
                <a:latin typeface="Arial" panose="020B0604020202020204" pitchFamily="34" charset="0"/>
                <a:cs typeface="Arial" panose="020B0604020202020204" pitchFamily="34" charset="0"/>
              </a:rPr>
              <a:t>Speech Processing/Translation 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Amazon Alexa or Google Home</a:t>
            </a:r>
          </a:p>
          <a:p>
            <a:pPr marL="742950" indent="-742950">
              <a:buFont typeface="Wingdings" pitchFamily="2" charset="2"/>
              <a:buChar char="§"/>
            </a:pPr>
            <a:r>
              <a:rPr lang="en-US" sz="4400" b="1" dirty="0">
                <a:latin typeface="Arial" panose="020B0604020202020204" pitchFamily="34" charset="0"/>
                <a:cs typeface="Arial" panose="020B0604020202020204" pitchFamily="34" charset="0"/>
              </a:rPr>
              <a:t>Pattern Prediction 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After training the system, the system correctly predicts the output based on input it has not been trained on.</a:t>
            </a:r>
          </a:p>
        </p:txBody>
      </p:sp>
    </p:spTree>
    <p:extLst>
      <p:ext uri="{BB962C8B-B14F-4D97-AF65-F5344CB8AC3E}">
        <p14:creationId xmlns:p14="http://schemas.microsoft.com/office/powerpoint/2010/main" val="14000258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058541"/>
          </a:xfrm>
          <a:solidFill>
            <a:srgbClr val="19344D"/>
          </a:solidFill>
        </p:spPr>
        <p:txBody>
          <a:bodyPr bIns="182880" anchor="b">
            <a:normAutofit/>
          </a:bodyPr>
          <a:lstStyle/>
          <a:p>
            <a:pPr marL="457200">
              <a:spcAft>
                <a:spcPts val="600"/>
              </a:spcAft>
            </a:pP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Predictions on AI (and some hype)</a:t>
            </a:r>
          </a:p>
        </p:txBody>
      </p:sp>
      <p:sp>
        <p:nvSpPr>
          <p:cNvPr id="5" name="Rectangle 4"/>
          <p:cNvSpPr/>
          <p:nvPr/>
        </p:nvSpPr>
        <p:spPr>
          <a:xfrm>
            <a:off x="9773689" y="144142"/>
            <a:ext cx="1939797" cy="7702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0264" y="257808"/>
            <a:ext cx="1323975" cy="542925"/>
          </a:xfr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F96A77C-44B7-354D-AF2C-70CF46B970DF}"/>
              </a:ext>
            </a:extLst>
          </p:cNvPr>
          <p:cNvSpPr txBox="1"/>
          <p:nvPr/>
        </p:nvSpPr>
        <p:spPr>
          <a:xfrm>
            <a:off x="452386" y="1299411"/>
            <a:ext cx="1123493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latin typeface="Arial" panose="020B0604020202020204" pitchFamily="34" charset="0"/>
                <a:cs typeface="Arial" panose="020B0604020202020204" pitchFamily="34" charset="0"/>
              </a:rPr>
              <a:t>Various Predictions on Strong AI Horizon</a:t>
            </a:r>
          </a:p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http://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bit.ly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/2EqrUyh</a:t>
            </a: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6A2DE57-0141-F044-A129-9AA2CDB0631E}"/>
              </a:ext>
            </a:extLst>
          </p:cNvPr>
          <p:cNvSpPr txBox="1"/>
          <p:nvPr/>
        </p:nvSpPr>
        <p:spPr>
          <a:xfrm>
            <a:off x="452385" y="2780097"/>
            <a:ext cx="11261101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latin typeface="Arial" panose="020B0604020202020204" pitchFamily="34" charset="0"/>
                <a:cs typeface="Arial" panose="020B0604020202020204" pitchFamily="34" charset="0"/>
              </a:rPr>
              <a:t>Facebook AI System Went Rouge</a:t>
            </a:r>
            <a:br>
              <a:rPr lang="en-US" sz="44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(total misrepresentation)</a:t>
            </a: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http://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bit.ly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/2uU4Un8</a:t>
            </a: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85AD8D4-B3C3-C040-9D40-6C431739C253}"/>
              </a:ext>
            </a:extLst>
          </p:cNvPr>
          <p:cNvSpPr txBox="1"/>
          <p:nvPr/>
        </p:nvSpPr>
        <p:spPr>
          <a:xfrm>
            <a:off x="426220" y="4657534"/>
            <a:ext cx="11261101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latin typeface="Arial" panose="020B0604020202020204" pitchFamily="34" charset="0"/>
                <a:cs typeface="Arial" panose="020B0604020202020204" pitchFamily="34" charset="0"/>
              </a:rPr>
              <a:t>Robots Can Now Read, Millions of Jobs At Risk </a:t>
            </a:r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(not really)</a:t>
            </a:r>
          </a:p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http://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bit.ly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/2FEKMdO</a:t>
            </a: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9914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058541"/>
          </a:xfrm>
          <a:solidFill>
            <a:srgbClr val="19344D"/>
          </a:solidFill>
        </p:spPr>
        <p:txBody>
          <a:bodyPr bIns="182880" anchor="b">
            <a:normAutofit/>
          </a:bodyPr>
          <a:lstStyle/>
          <a:p>
            <a:pPr marL="457200">
              <a:spcAft>
                <a:spcPts val="600"/>
              </a:spcAft>
            </a:pP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Predictions on AI (and some hype)</a:t>
            </a:r>
          </a:p>
        </p:txBody>
      </p:sp>
      <p:sp>
        <p:nvSpPr>
          <p:cNvPr id="5" name="Rectangle 4"/>
          <p:cNvSpPr/>
          <p:nvPr/>
        </p:nvSpPr>
        <p:spPr>
          <a:xfrm>
            <a:off x="9773689" y="144142"/>
            <a:ext cx="1939797" cy="7702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0264" y="257808"/>
            <a:ext cx="1323975" cy="542925"/>
          </a:xfrm>
        </p:spPr>
      </p:pic>
      <p:pic>
        <p:nvPicPr>
          <p:cNvPr id="8" name="Picture 2" descr="https://technical.ly/brooklyn/wp-content/uploads/sites/4/2017/04/garymarcus_aisummit.jpg">
            <a:extLst>
              <a:ext uri="{FF2B5EF4-FFF2-40B4-BE49-F238E27FC236}">
                <a16:creationId xmlns:a16="http://schemas.microsoft.com/office/drawing/2014/main" id="{D123BB20-E3D7-114F-80CB-BC2AB0FA8C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9724" y="1214443"/>
            <a:ext cx="6612552" cy="4956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5F723DF-0BAB-D64B-B5A8-6CD49A2BA3DF}"/>
              </a:ext>
            </a:extLst>
          </p:cNvPr>
          <p:cNvSpPr txBox="1"/>
          <p:nvPr/>
        </p:nvSpPr>
        <p:spPr>
          <a:xfrm>
            <a:off x="0" y="6334780"/>
            <a:ext cx="37087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Source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http://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bit.ly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/2nTcVok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84766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058541"/>
          </a:xfrm>
          <a:solidFill>
            <a:srgbClr val="19344D"/>
          </a:solidFill>
        </p:spPr>
        <p:txBody>
          <a:bodyPr bIns="182880" anchor="b">
            <a:normAutofit/>
          </a:bodyPr>
          <a:lstStyle/>
          <a:p>
            <a:pPr marL="457200">
              <a:spcAft>
                <a:spcPts val="600"/>
              </a:spcAft>
            </a:pP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My View on AI</a:t>
            </a:r>
          </a:p>
        </p:txBody>
      </p:sp>
      <p:sp>
        <p:nvSpPr>
          <p:cNvPr id="5" name="Rectangle 4"/>
          <p:cNvSpPr/>
          <p:nvPr/>
        </p:nvSpPr>
        <p:spPr>
          <a:xfrm>
            <a:off x="9773689" y="144142"/>
            <a:ext cx="1939797" cy="7702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0264" y="257808"/>
            <a:ext cx="1323975" cy="54292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79D2E6C-E69A-144A-88D3-0F30ADC0E47B}"/>
              </a:ext>
            </a:extLst>
          </p:cNvPr>
          <p:cNvSpPr txBox="1"/>
          <p:nvPr/>
        </p:nvSpPr>
        <p:spPr>
          <a:xfrm>
            <a:off x="508567" y="1529941"/>
            <a:ext cx="11174866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itchFamily="2" charset="2"/>
              <a:buChar char="§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Technology predictions which are multiple decades away are 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very suspect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571500" indent="-571500">
              <a:buFont typeface="Wingdings" pitchFamily="2" charset="2"/>
              <a:buChar char="§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Tend to agree more with Rodney Brooks and 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Paul Allen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than 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Ray Kurzweil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on on the strong AI timelines.</a:t>
            </a:r>
          </a:p>
          <a:p>
            <a:pPr marL="571500" indent="-571500">
              <a:buFont typeface="Wingdings" pitchFamily="2" charset="2"/>
              <a:buChar char="§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AI coupled with automation (or robotics) will be transformational for manufacturing, but most of the time horizons quoted are 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too ambitious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571500" indent="-571500">
              <a:buFont typeface="Wingdings" pitchFamily="2" charset="2"/>
              <a:buChar char="§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The knowledge requirements for many jobs will increase, but that is 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not 100% AI’s fault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571500" indent="-571500">
              <a:buFont typeface="Wingdings" pitchFamily="2" charset="2"/>
              <a:buChar char="§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The public tends to look at an narrow AI system and, not understanding how it works, allows their imaginations to run wild.</a:t>
            </a:r>
          </a:p>
        </p:txBody>
      </p:sp>
    </p:spTree>
    <p:extLst>
      <p:ext uri="{BB962C8B-B14F-4D97-AF65-F5344CB8AC3E}">
        <p14:creationId xmlns:p14="http://schemas.microsoft.com/office/powerpoint/2010/main" val="14572694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058541"/>
          </a:xfrm>
          <a:solidFill>
            <a:srgbClr val="19344D"/>
          </a:solidFill>
        </p:spPr>
        <p:txBody>
          <a:bodyPr bIns="182880" anchor="b">
            <a:normAutofit/>
          </a:bodyPr>
          <a:lstStyle/>
          <a:p>
            <a:pPr marL="457200">
              <a:spcAft>
                <a:spcPts val="600"/>
              </a:spcAft>
            </a:pP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Realist Optimistic View on AI</a:t>
            </a:r>
          </a:p>
        </p:txBody>
      </p:sp>
      <p:sp>
        <p:nvSpPr>
          <p:cNvPr id="5" name="Rectangle 4"/>
          <p:cNvSpPr/>
          <p:nvPr/>
        </p:nvSpPr>
        <p:spPr>
          <a:xfrm>
            <a:off x="9773689" y="144142"/>
            <a:ext cx="1939797" cy="7702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0264" y="257808"/>
            <a:ext cx="1323975" cy="542925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9238866-2589-E347-9014-639BEEECA079}"/>
              </a:ext>
            </a:extLst>
          </p:cNvPr>
          <p:cNvSpPr txBox="1"/>
          <p:nvPr/>
        </p:nvSpPr>
        <p:spPr>
          <a:xfrm>
            <a:off x="529388" y="3070459"/>
            <a:ext cx="1072280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latin typeface="Arial" panose="020B0604020202020204" pitchFamily="34" charset="0"/>
                <a:cs typeface="Arial" panose="020B0604020202020204" pitchFamily="34" charset="0"/>
              </a:rPr>
              <a:t>Dated Predictions from Rodney Brooks</a:t>
            </a:r>
          </a:p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http://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bit.ly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/2m8Xh8r</a:t>
            </a: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017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058541"/>
          </a:xfrm>
          <a:solidFill>
            <a:srgbClr val="19344D"/>
          </a:solidFill>
        </p:spPr>
        <p:txBody>
          <a:bodyPr bIns="182880" anchor="b">
            <a:normAutofit/>
          </a:bodyPr>
          <a:lstStyle/>
          <a:p>
            <a:pPr marL="457200">
              <a:spcAft>
                <a:spcPts val="600"/>
              </a:spcAft>
            </a:pP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Machine Learning Basic Process</a:t>
            </a:r>
          </a:p>
        </p:txBody>
      </p:sp>
      <p:sp>
        <p:nvSpPr>
          <p:cNvPr id="5" name="Rectangle 4"/>
          <p:cNvSpPr/>
          <p:nvPr/>
        </p:nvSpPr>
        <p:spPr>
          <a:xfrm>
            <a:off x="9773689" y="144142"/>
            <a:ext cx="1939797" cy="7702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0264" y="257808"/>
            <a:ext cx="1323975" cy="542925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9CA10EB-6646-2E40-8710-56189A09C3A9}"/>
              </a:ext>
            </a:extLst>
          </p:cNvPr>
          <p:cNvSpPr txBox="1"/>
          <p:nvPr/>
        </p:nvSpPr>
        <p:spPr>
          <a:xfrm>
            <a:off x="538620" y="1918490"/>
            <a:ext cx="1117486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latin typeface="Arial" panose="020B0604020202020204" pitchFamily="34" charset="0"/>
                <a:cs typeface="Arial" panose="020B0604020202020204" pitchFamily="34" charset="0"/>
              </a:rPr>
              <a:t>Step 1 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Training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F5A26B8-6103-AD40-A54F-CA54B96B617A}"/>
              </a:ext>
            </a:extLst>
          </p:cNvPr>
          <p:cNvSpPr/>
          <p:nvPr/>
        </p:nvSpPr>
        <p:spPr>
          <a:xfrm>
            <a:off x="962526" y="4020249"/>
            <a:ext cx="2223436" cy="94327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Training data set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0B83C1D-8F7C-BB4C-83B6-141A3B49564E}"/>
              </a:ext>
            </a:extLst>
          </p:cNvPr>
          <p:cNvCxnSpPr>
            <a:cxnSpLocks/>
            <a:stCxn id="3" idx="3"/>
            <a:endCxn id="14" idx="1"/>
          </p:cNvCxnSpPr>
          <p:nvPr/>
        </p:nvCxnSpPr>
        <p:spPr>
          <a:xfrm>
            <a:off x="3185962" y="4491887"/>
            <a:ext cx="3628727" cy="0"/>
          </a:xfrm>
          <a:prstGeom prst="straightConnector1">
            <a:avLst/>
          </a:prstGeom>
          <a:ln w="571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7B52ABA7-9C48-B442-B311-E23E1E612D6A}"/>
              </a:ext>
            </a:extLst>
          </p:cNvPr>
          <p:cNvSpPr/>
          <p:nvPr/>
        </p:nvSpPr>
        <p:spPr>
          <a:xfrm>
            <a:off x="6814689" y="4020249"/>
            <a:ext cx="2223436" cy="94327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Learning Algorithm (Network)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C77402D-818B-4247-ADD6-5F463CC5D4FF}"/>
              </a:ext>
            </a:extLst>
          </p:cNvPr>
          <p:cNvCxnSpPr>
            <a:cxnSpLocks/>
          </p:cNvCxnSpPr>
          <p:nvPr/>
        </p:nvCxnSpPr>
        <p:spPr>
          <a:xfrm flipH="1">
            <a:off x="7926408" y="3426595"/>
            <a:ext cx="543825" cy="50886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EEE9527D-309C-F645-813E-37187C3742E1}"/>
              </a:ext>
            </a:extLst>
          </p:cNvPr>
          <p:cNvSpPr txBox="1"/>
          <p:nvPr/>
        </p:nvSpPr>
        <p:spPr>
          <a:xfrm>
            <a:off x="8470233" y="3229466"/>
            <a:ext cx="3095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Produces a predictive model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1B5C6E4-FDC2-AE46-8526-17671C22945A}"/>
              </a:ext>
            </a:extLst>
          </p:cNvPr>
          <p:cNvCxnSpPr>
            <a:cxnSpLocks/>
          </p:cNvCxnSpPr>
          <p:nvPr/>
        </p:nvCxnSpPr>
        <p:spPr>
          <a:xfrm flipH="1" flipV="1">
            <a:off x="2074244" y="5062888"/>
            <a:ext cx="676978" cy="64572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C3684264-1853-0445-ACA8-032C715AF61F}"/>
              </a:ext>
            </a:extLst>
          </p:cNvPr>
          <p:cNvSpPr txBox="1"/>
          <p:nvPr/>
        </p:nvSpPr>
        <p:spPr>
          <a:xfrm>
            <a:off x="2751221" y="5523944"/>
            <a:ext cx="30143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Contains sample input data and the correct output for that input data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82E8541-3523-6F4C-AAA9-8B20FCF92600}"/>
              </a:ext>
            </a:extLst>
          </p:cNvPr>
          <p:cNvSpPr txBox="1"/>
          <p:nvPr/>
        </p:nvSpPr>
        <p:spPr>
          <a:xfrm>
            <a:off x="5110178" y="1946456"/>
            <a:ext cx="67201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This is called 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Supervised Learning</a:t>
            </a:r>
          </a:p>
        </p:txBody>
      </p:sp>
    </p:spTree>
    <p:extLst>
      <p:ext uri="{BB962C8B-B14F-4D97-AF65-F5344CB8AC3E}">
        <p14:creationId xmlns:p14="http://schemas.microsoft.com/office/powerpoint/2010/main" val="2037527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058541"/>
          </a:xfrm>
          <a:solidFill>
            <a:srgbClr val="19344D"/>
          </a:solidFill>
        </p:spPr>
        <p:txBody>
          <a:bodyPr bIns="182880" anchor="b">
            <a:normAutofit/>
          </a:bodyPr>
          <a:lstStyle/>
          <a:p>
            <a:pPr marL="457200">
              <a:spcAft>
                <a:spcPts val="600"/>
              </a:spcAft>
            </a:pP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Machine Learning Basic Process</a:t>
            </a:r>
          </a:p>
        </p:txBody>
      </p:sp>
      <p:sp>
        <p:nvSpPr>
          <p:cNvPr id="5" name="Rectangle 4"/>
          <p:cNvSpPr/>
          <p:nvPr/>
        </p:nvSpPr>
        <p:spPr>
          <a:xfrm>
            <a:off x="9773689" y="144142"/>
            <a:ext cx="1939797" cy="7702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0264" y="257808"/>
            <a:ext cx="1323975" cy="542925"/>
          </a:xfr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F5CA9F7-B3F8-AB43-80BC-848C846418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3798736"/>
              </p:ext>
            </p:extLst>
          </p:nvPr>
        </p:nvGraphicFramePr>
        <p:xfrm>
          <a:off x="1645688" y="2442588"/>
          <a:ext cx="8128001" cy="29667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61143">
                  <a:extLst>
                    <a:ext uri="{9D8B030D-6E8A-4147-A177-3AD203B41FA5}">
                      <a16:colId xmlns:a16="http://schemas.microsoft.com/office/drawing/2014/main" val="1958106836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1899060475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551279712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3512688769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4172758633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3040302065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13158585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86742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6245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69835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216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44937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49970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6598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2310634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113AB846-E1E6-134F-9F3E-E7A3A034D1F7}"/>
              </a:ext>
            </a:extLst>
          </p:cNvPr>
          <p:cNvSpPr txBox="1"/>
          <p:nvPr/>
        </p:nvSpPr>
        <p:spPr>
          <a:xfrm>
            <a:off x="1024965" y="5858571"/>
            <a:ext cx="24545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Sample input data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(features or attributes)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2F9D9F0-0C64-C44E-9817-370878151ACC}"/>
              </a:ext>
            </a:extLst>
          </p:cNvPr>
          <p:cNvCxnSpPr>
            <a:cxnSpLocks/>
          </p:cNvCxnSpPr>
          <p:nvPr/>
        </p:nvCxnSpPr>
        <p:spPr>
          <a:xfrm flipV="1">
            <a:off x="3069115" y="4475747"/>
            <a:ext cx="1387382" cy="156749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42FE7636-FC69-ED40-957A-1618916D9626}"/>
              </a:ext>
            </a:extLst>
          </p:cNvPr>
          <p:cNvSpPr txBox="1"/>
          <p:nvPr/>
        </p:nvSpPr>
        <p:spPr>
          <a:xfrm>
            <a:off x="9846644" y="5858571"/>
            <a:ext cx="21595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Correct output data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(labels)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E03538B-B5DE-104E-B99E-060266619EBF}"/>
              </a:ext>
            </a:extLst>
          </p:cNvPr>
          <p:cNvCxnSpPr>
            <a:cxnSpLocks/>
            <a:stCxn id="20" idx="1"/>
          </p:cNvCxnSpPr>
          <p:nvPr/>
        </p:nvCxnSpPr>
        <p:spPr>
          <a:xfrm flipH="1" flipV="1">
            <a:off x="8932244" y="4475747"/>
            <a:ext cx="914400" cy="170599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8BFA54B0-5EBC-174E-9FD3-31729A7CD58C}"/>
              </a:ext>
            </a:extLst>
          </p:cNvPr>
          <p:cNvSpPr/>
          <p:nvPr/>
        </p:nvSpPr>
        <p:spPr>
          <a:xfrm>
            <a:off x="1540042" y="2332548"/>
            <a:ext cx="8306602" cy="583907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9685A31-93D4-A54E-9509-D1737281573A}"/>
              </a:ext>
            </a:extLst>
          </p:cNvPr>
          <p:cNvSpPr txBox="1"/>
          <p:nvPr/>
        </p:nvSpPr>
        <p:spPr>
          <a:xfrm>
            <a:off x="8932244" y="1260227"/>
            <a:ext cx="31798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Grouped by row in this case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(but it does not have to be)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6BB86FF-43E1-9F40-A12D-0A2B3770B077}"/>
              </a:ext>
            </a:extLst>
          </p:cNvPr>
          <p:cNvCxnSpPr>
            <a:cxnSpLocks/>
          </p:cNvCxnSpPr>
          <p:nvPr/>
        </p:nvCxnSpPr>
        <p:spPr>
          <a:xfrm flipH="1">
            <a:off x="8932244" y="1906558"/>
            <a:ext cx="457200" cy="40851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7835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058541"/>
          </a:xfrm>
          <a:solidFill>
            <a:srgbClr val="19344D"/>
          </a:solidFill>
        </p:spPr>
        <p:txBody>
          <a:bodyPr bIns="182880" anchor="b">
            <a:normAutofit/>
          </a:bodyPr>
          <a:lstStyle/>
          <a:p>
            <a:pPr marL="457200">
              <a:spcAft>
                <a:spcPts val="600"/>
              </a:spcAft>
            </a:pP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Two-Dimensional Training Data</a:t>
            </a:r>
          </a:p>
        </p:txBody>
      </p:sp>
      <p:sp>
        <p:nvSpPr>
          <p:cNvPr id="5" name="Rectangle 4"/>
          <p:cNvSpPr/>
          <p:nvPr/>
        </p:nvSpPr>
        <p:spPr>
          <a:xfrm>
            <a:off x="9773689" y="144142"/>
            <a:ext cx="1939797" cy="7702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0264" y="257808"/>
            <a:ext cx="1323975" cy="542925"/>
          </a:xfr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F5CA9F7-B3F8-AB43-80BC-848C84641819}"/>
              </a:ext>
            </a:extLst>
          </p:cNvPr>
          <p:cNvGraphicFramePr>
            <a:graphicFrameLocks noGrp="1"/>
          </p:cNvGraphicFramePr>
          <p:nvPr/>
        </p:nvGraphicFramePr>
        <p:xfrm>
          <a:off x="1645688" y="2442588"/>
          <a:ext cx="3483429" cy="33375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61143">
                  <a:extLst>
                    <a:ext uri="{9D8B030D-6E8A-4147-A177-3AD203B41FA5}">
                      <a16:colId xmlns:a16="http://schemas.microsoft.com/office/drawing/2014/main" val="1958106836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1899060475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13158585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Weight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Color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Fruit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9821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Apple</a:t>
                      </a: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86742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Orange</a:t>
                      </a: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6245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Orange</a:t>
                      </a: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69835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Orange</a:t>
                      </a: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216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Apple</a:t>
                      </a: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44937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Orange</a:t>
                      </a: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49970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Apple</a:t>
                      </a: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6598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Apple</a:t>
                      </a: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2310634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113AB846-E1E6-134F-9F3E-E7A3A034D1F7}"/>
              </a:ext>
            </a:extLst>
          </p:cNvPr>
          <p:cNvSpPr txBox="1"/>
          <p:nvPr/>
        </p:nvSpPr>
        <p:spPr>
          <a:xfrm>
            <a:off x="338776" y="1720701"/>
            <a:ext cx="1407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Feature 1,1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2F9D9F0-0C64-C44E-9817-370878151ACC}"/>
              </a:ext>
            </a:extLst>
          </p:cNvPr>
          <p:cNvCxnSpPr>
            <a:cxnSpLocks/>
          </p:cNvCxnSpPr>
          <p:nvPr/>
        </p:nvCxnSpPr>
        <p:spPr>
          <a:xfrm>
            <a:off x="1007568" y="2108494"/>
            <a:ext cx="1079242" cy="92683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DEAC0ED4-3282-A145-A5EB-5C199A0AE67C}"/>
              </a:ext>
            </a:extLst>
          </p:cNvPr>
          <p:cNvSpPr txBox="1"/>
          <p:nvPr/>
        </p:nvSpPr>
        <p:spPr>
          <a:xfrm>
            <a:off x="1893545" y="1720701"/>
            <a:ext cx="1364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Feature 1,2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988B46A-38A4-294C-89CE-F4761A36AFC7}"/>
              </a:ext>
            </a:extLst>
          </p:cNvPr>
          <p:cNvCxnSpPr>
            <a:cxnSpLocks/>
          </p:cNvCxnSpPr>
          <p:nvPr/>
        </p:nvCxnSpPr>
        <p:spPr>
          <a:xfrm>
            <a:off x="2528721" y="2108493"/>
            <a:ext cx="1079242" cy="92683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5ACFC01-BAA4-7E4A-8FB1-3A20199B90D6}"/>
              </a:ext>
            </a:extLst>
          </p:cNvPr>
          <p:cNvCxnSpPr>
            <a:cxnSpLocks/>
          </p:cNvCxnSpPr>
          <p:nvPr/>
        </p:nvCxnSpPr>
        <p:spPr>
          <a:xfrm>
            <a:off x="4330306" y="2033557"/>
            <a:ext cx="634476" cy="100176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FDB3F28F-FF45-2249-9967-51054A956A72}"/>
              </a:ext>
            </a:extLst>
          </p:cNvPr>
          <p:cNvSpPr txBox="1"/>
          <p:nvPr/>
        </p:nvSpPr>
        <p:spPr>
          <a:xfrm>
            <a:off x="3607963" y="1683208"/>
            <a:ext cx="4019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Label for Feature 1,1 and Feature 1,2</a:t>
            </a:r>
          </a:p>
        </p:txBody>
      </p:sp>
      <p:pic>
        <p:nvPicPr>
          <p:cNvPr id="4100" name="Picture 4" descr="Image result for training machine learning">
            <a:extLst>
              <a:ext uri="{FF2B5EF4-FFF2-40B4-BE49-F238E27FC236}">
                <a16:creationId xmlns:a16="http://schemas.microsoft.com/office/drawing/2014/main" id="{C74C81F8-CAA8-F649-801E-C8798F24BF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1988" y="2442588"/>
            <a:ext cx="4000263" cy="3308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91D06A58-19AF-4048-AA86-06D04D7E0568}"/>
              </a:ext>
            </a:extLst>
          </p:cNvPr>
          <p:cNvSpPr txBox="1"/>
          <p:nvPr/>
        </p:nvSpPr>
        <p:spPr>
          <a:xfrm>
            <a:off x="6574055" y="5879352"/>
            <a:ext cx="38090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Source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http://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bit.ly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/2EB7JkC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96786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058541"/>
          </a:xfrm>
          <a:solidFill>
            <a:srgbClr val="19344D"/>
          </a:solidFill>
        </p:spPr>
        <p:txBody>
          <a:bodyPr bIns="182880" anchor="b">
            <a:normAutofit/>
          </a:bodyPr>
          <a:lstStyle/>
          <a:p>
            <a:pPr marL="457200">
              <a:spcAft>
                <a:spcPts val="600"/>
              </a:spcAft>
            </a:pP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Regression (in 2D)</a:t>
            </a:r>
          </a:p>
        </p:txBody>
      </p:sp>
      <p:sp>
        <p:nvSpPr>
          <p:cNvPr id="5" name="Rectangle 4"/>
          <p:cNvSpPr/>
          <p:nvPr/>
        </p:nvSpPr>
        <p:spPr>
          <a:xfrm>
            <a:off x="9773689" y="144142"/>
            <a:ext cx="1939797" cy="7702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0264" y="257808"/>
            <a:ext cx="1323975" cy="542925"/>
          </a:xfr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F5CA9F7-B3F8-AB43-80BC-848C846418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9407625"/>
              </p:ext>
            </p:extLst>
          </p:nvPr>
        </p:nvGraphicFramePr>
        <p:xfrm>
          <a:off x="1645688" y="2442588"/>
          <a:ext cx="2322286" cy="33375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61143">
                  <a:extLst>
                    <a:ext uri="{9D8B030D-6E8A-4147-A177-3AD203B41FA5}">
                      <a16:colId xmlns:a16="http://schemas.microsoft.com/office/drawing/2014/main" val="1958106836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18990604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Price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Sq. Foot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9821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86742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6245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69835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216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44937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49970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6598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2310634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113AB846-E1E6-134F-9F3E-E7A3A034D1F7}"/>
              </a:ext>
            </a:extLst>
          </p:cNvPr>
          <p:cNvSpPr txBox="1"/>
          <p:nvPr/>
        </p:nvSpPr>
        <p:spPr>
          <a:xfrm>
            <a:off x="338776" y="1720701"/>
            <a:ext cx="1407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Feature 1,1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2F9D9F0-0C64-C44E-9817-370878151ACC}"/>
              </a:ext>
            </a:extLst>
          </p:cNvPr>
          <p:cNvCxnSpPr>
            <a:cxnSpLocks/>
          </p:cNvCxnSpPr>
          <p:nvPr/>
        </p:nvCxnSpPr>
        <p:spPr>
          <a:xfrm>
            <a:off x="1007568" y="2108494"/>
            <a:ext cx="1079242" cy="92683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DEAC0ED4-3282-A145-A5EB-5C199A0AE67C}"/>
              </a:ext>
            </a:extLst>
          </p:cNvPr>
          <p:cNvSpPr txBox="1"/>
          <p:nvPr/>
        </p:nvSpPr>
        <p:spPr>
          <a:xfrm>
            <a:off x="4338362" y="1863729"/>
            <a:ext cx="1364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Feature 1,2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988B46A-38A4-294C-89CE-F4761A36AFC7}"/>
              </a:ext>
            </a:extLst>
          </p:cNvPr>
          <p:cNvCxnSpPr>
            <a:cxnSpLocks/>
          </p:cNvCxnSpPr>
          <p:nvPr/>
        </p:nvCxnSpPr>
        <p:spPr>
          <a:xfrm flipH="1">
            <a:off x="3607963" y="2233061"/>
            <a:ext cx="867784" cy="80226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91D06A58-19AF-4048-AA86-06D04D7E0568}"/>
              </a:ext>
            </a:extLst>
          </p:cNvPr>
          <p:cNvSpPr txBox="1"/>
          <p:nvPr/>
        </p:nvSpPr>
        <p:spPr>
          <a:xfrm>
            <a:off x="6574055" y="5879352"/>
            <a:ext cx="38090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Source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http://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bit.ly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/2EB7JkC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102" name="Picture 6" descr="image_5.png">
            <a:extLst>
              <a:ext uri="{FF2B5EF4-FFF2-40B4-BE49-F238E27FC236}">
                <a16:creationId xmlns:a16="http://schemas.microsoft.com/office/drawing/2014/main" id="{0B6E2DD4-A3CB-A847-9A9B-C7EE1F781F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0753" y="2442588"/>
            <a:ext cx="5333816" cy="3104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51370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058541"/>
          </a:xfrm>
          <a:solidFill>
            <a:srgbClr val="19344D"/>
          </a:solidFill>
        </p:spPr>
        <p:txBody>
          <a:bodyPr bIns="182880" anchor="b">
            <a:normAutofit/>
          </a:bodyPr>
          <a:lstStyle/>
          <a:p>
            <a:pPr marL="457200">
              <a:spcAft>
                <a:spcPts val="600"/>
              </a:spcAft>
            </a:pPr>
            <a:r>
              <a:rPr lang="en-US" sz="2400" b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Who Am I?</a:t>
            </a:r>
          </a:p>
        </p:txBody>
      </p:sp>
      <p:sp>
        <p:nvSpPr>
          <p:cNvPr id="5" name="Rectangle 4"/>
          <p:cNvSpPr>
            <a:spLocks/>
          </p:cNvSpPr>
          <p:nvPr/>
        </p:nvSpPr>
        <p:spPr>
          <a:xfrm>
            <a:off x="9773689" y="144142"/>
            <a:ext cx="1939797" cy="7702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50264" y="257808"/>
            <a:ext cx="1323975" cy="542925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623" y="1331959"/>
            <a:ext cx="2685606" cy="1511666"/>
          </a:xfrm>
          <a:prstGeom prst="rect">
            <a:avLst/>
          </a:prstGeom>
        </p:spPr>
      </p:pic>
      <p:sp>
        <p:nvSpPr>
          <p:cNvPr id="16" name="Content Placeholder 2"/>
          <p:cNvSpPr txBox="1">
            <a:spLocks/>
          </p:cNvSpPr>
          <p:nvPr/>
        </p:nvSpPr>
        <p:spPr>
          <a:xfrm>
            <a:off x="3572016" y="1450428"/>
            <a:ext cx="8141470" cy="49413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2">
                    <a:lumMod val="10000"/>
                  </a:schemeClr>
                </a:solidFill>
                <a:uFillTx/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My name is </a:t>
            </a:r>
            <a:r>
              <a:rPr lang="en-US" b="1" dirty="0">
                <a:solidFill>
                  <a:schemeClr val="bg2">
                    <a:lumMod val="10000"/>
                  </a:schemeClr>
                </a:solidFill>
                <a:uFillTx/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  <a:hlinkClick r:id="rId4"/>
              </a:rPr>
              <a:t>Adam Cook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  <a:uFillTx/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2">
                    <a:lumMod val="10000"/>
                  </a:schemeClr>
                </a:solidFill>
                <a:uFillTx/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Studied Mechanical Engineering at Purdue University West Lafayette.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2">
                    <a:lumMod val="10000"/>
                  </a:schemeClr>
                </a:solidFill>
                <a:uFillTx/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Chief Technical Officer of 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  <a:uFillTx/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  <a:hlinkClick r:id="rId5"/>
              </a:rPr>
              <a:t>Alliedstrand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  <a:uFillTx/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 in Chicago (we also have engineers in Dallas).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2">
                    <a:lumMod val="10000"/>
                  </a:schemeClr>
                </a:solidFill>
                <a:uFillTx/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Chair of </a:t>
            </a:r>
            <a:r>
              <a:rPr lang="en-US" b="1" dirty="0">
                <a:solidFill>
                  <a:schemeClr val="bg2">
                    <a:lumMod val="10000"/>
                  </a:schemeClr>
                </a:solidFill>
                <a:uFillTx/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SME Chapter 112 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  <a:uFillTx/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(Northwest Indiana and Chicagoland). Check 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out 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  <a:hlinkClick r:id="rId6"/>
              </a:rPr>
              <a:t>sme112.org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.</a:t>
            </a:r>
            <a:endParaRPr lang="en-US" dirty="0">
              <a:solidFill>
                <a:schemeClr val="bg2">
                  <a:lumMod val="10000"/>
                </a:schemeClr>
              </a:solidFill>
              <a:uFillTx/>
              <a:latin typeface="Arial" panose="020B0604020202020204" pitchFamily="34" charset="0"/>
              <a:ea typeface="Open Sans" panose="020B0606030504020204" pitchFamily="34" charset="0"/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2">
                    <a:lumMod val="10000"/>
                  </a:schemeClr>
                </a:solidFill>
                <a:uFillTx/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I work with embedded systems, robotics, automation systems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 and 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  <a:uFillTx/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industrial software.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2">
                    <a:lumMod val="10000"/>
                  </a:schemeClr>
                </a:solidFill>
                <a:uFillTx/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Contact my chapter at 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  <a:uFillTx/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  <a:hlinkClick r:id="rId7"/>
              </a:rPr>
              <a:t>hello@sme112.org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  <a:uFillTx/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627573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058541"/>
          </a:xfrm>
          <a:solidFill>
            <a:srgbClr val="19344D"/>
          </a:solidFill>
        </p:spPr>
        <p:txBody>
          <a:bodyPr bIns="182880" anchor="b">
            <a:normAutofit/>
          </a:bodyPr>
          <a:lstStyle/>
          <a:p>
            <a:pPr marL="457200">
              <a:spcAft>
                <a:spcPts val="600"/>
              </a:spcAft>
            </a:pP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Handwritten Character Training Data</a:t>
            </a:r>
          </a:p>
        </p:txBody>
      </p:sp>
      <p:sp>
        <p:nvSpPr>
          <p:cNvPr id="5" name="Rectangle 4"/>
          <p:cNvSpPr/>
          <p:nvPr/>
        </p:nvSpPr>
        <p:spPr>
          <a:xfrm>
            <a:off x="9773689" y="144142"/>
            <a:ext cx="1939797" cy="7702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0264" y="257808"/>
            <a:ext cx="1323975" cy="542925"/>
          </a:xfrm>
        </p:spPr>
      </p:pic>
      <p:pic>
        <p:nvPicPr>
          <p:cNvPr id="1026" name="Picture 2" descr="https://ml4a.github.io/images/figures/mnist-input.png">
            <a:extLst>
              <a:ext uri="{FF2B5EF4-FFF2-40B4-BE49-F238E27FC236}">
                <a16:creationId xmlns:a16="http://schemas.microsoft.com/office/drawing/2014/main" id="{391EBA89-3A55-B940-A4D0-4A19788EC3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148" y="1329969"/>
            <a:ext cx="9910813" cy="5203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077064C-CBB1-5146-AC82-D65A2A32533C}"/>
              </a:ext>
            </a:extLst>
          </p:cNvPr>
          <p:cNvSpPr txBox="1"/>
          <p:nvPr/>
        </p:nvSpPr>
        <p:spPr>
          <a:xfrm>
            <a:off x="490274" y="6163814"/>
            <a:ext cx="2044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Sample input data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143F2CF-294E-694B-B418-67220A66451F}"/>
              </a:ext>
            </a:extLst>
          </p:cNvPr>
          <p:cNvCxnSpPr>
            <a:cxnSpLocks/>
          </p:cNvCxnSpPr>
          <p:nvPr/>
        </p:nvCxnSpPr>
        <p:spPr>
          <a:xfrm flipV="1">
            <a:off x="1968736" y="4596324"/>
            <a:ext cx="1387382" cy="156749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FE19005-A503-DD44-AC4C-7AF6BDD58508}"/>
              </a:ext>
            </a:extLst>
          </p:cNvPr>
          <p:cNvSpPr txBox="1"/>
          <p:nvPr/>
        </p:nvSpPr>
        <p:spPr>
          <a:xfrm>
            <a:off x="268692" y="1329969"/>
            <a:ext cx="20173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Correct label for this data is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A6C7A8-B768-1B49-8BF8-8B45DB89F57B}"/>
              </a:ext>
            </a:extLst>
          </p:cNvPr>
          <p:cNvSpPr txBox="1"/>
          <p:nvPr/>
        </p:nvSpPr>
        <p:spPr>
          <a:xfrm>
            <a:off x="9582531" y="1158274"/>
            <a:ext cx="23221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From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MNIST dataset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36299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058541"/>
          </a:xfrm>
          <a:solidFill>
            <a:srgbClr val="19344D"/>
          </a:solidFill>
        </p:spPr>
        <p:txBody>
          <a:bodyPr bIns="182880" anchor="b">
            <a:normAutofit/>
          </a:bodyPr>
          <a:lstStyle/>
          <a:p>
            <a:pPr marL="457200">
              <a:spcAft>
                <a:spcPts val="600"/>
              </a:spcAft>
            </a:pP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Machine Learning Basic Process</a:t>
            </a:r>
          </a:p>
        </p:txBody>
      </p:sp>
      <p:sp>
        <p:nvSpPr>
          <p:cNvPr id="5" name="Rectangle 4"/>
          <p:cNvSpPr/>
          <p:nvPr/>
        </p:nvSpPr>
        <p:spPr>
          <a:xfrm>
            <a:off x="9773689" y="144142"/>
            <a:ext cx="1939797" cy="7702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0264" y="257808"/>
            <a:ext cx="1323975" cy="542925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9CA10EB-6646-2E40-8710-56189A09C3A9}"/>
              </a:ext>
            </a:extLst>
          </p:cNvPr>
          <p:cNvSpPr txBox="1"/>
          <p:nvPr/>
        </p:nvSpPr>
        <p:spPr>
          <a:xfrm>
            <a:off x="538620" y="1918490"/>
            <a:ext cx="1117486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latin typeface="Arial" panose="020B0604020202020204" pitchFamily="34" charset="0"/>
                <a:cs typeface="Arial" panose="020B0604020202020204" pitchFamily="34" charset="0"/>
              </a:rPr>
              <a:t>Step 2 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Prediction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F5A26B8-6103-AD40-A54F-CA54B96B617A}"/>
              </a:ext>
            </a:extLst>
          </p:cNvPr>
          <p:cNvSpPr/>
          <p:nvPr/>
        </p:nvSpPr>
        <p:spPr>
          <a:xfrm>
            <a:off x="962526" y="4020249"/>
            <a:ext cx="2223436" cy="94327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 Input Data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0B83C1D-8F7C-BB4C-83B6-141A3B49564E}"/>
              </a:ext>
            </a:extLst>
          </p:cNvPr>
          <p:cNvCxnSpPr>
            <a:cxnSpLocks/>
            <a:stCxn id="3" idx="3"/>
          </p:cNvCxnSpPr>
          <p:nvPr/>
        </p:nvCxnSpPr>
        <p:spPr>
          <a:xfrm>
            <a:off x="3185962" y="4491887"/>
            <a:ext cx="1732547" cy="0"/>
          </a:xfrm>
          <a:prstGeom prst="straightConnector1">
            <a:avLst/>
          </a:prstGeom>
          <a:ln w="571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7B52ABA7-9C48-B442-B311-E23E1E612D6A}"/>
              </a:ext>
            </a:extLst>
          </p:cNvPr>
          <p:cNvSpPr/>
          <p:nvPr/>
        </p:nvSpPr>
        <p:spPr>
          <a:xfrm>
            <a:off x="4918509" y="4007513"/>
            <a:ext cx="2223436" cy="94327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Predictive Model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C77402D-818B-4247-ADD6-5F463CC5D4FF}"/>
              </a:ext>
            </a:extLst>
          </p:cNvPr>
          <p:cNvCxnSpPr>
            <a:cxnSpLocks/>
          </p:cNvCxnSpPr>
          <p:nvPr/>
        </p:nvCxnSpPr>
        <p:spPr>
          <a:xfrm flipH="1">
            <a:off x="6030228" y="3413859"/>
            <a:ext cx="543825" cy="50886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EEE9527D-309C-F645-813E-37187C3742E1}"/>
              </a:ext>
            </a:extLst>
          </p:cNvPr>
          <p:cNvSpPr txBox="1"/>
          <p:nvPr/>
        </p:nvSpPr>
        <p:spPr>
          <a:xfrm>
            <a:off x="6574053" y="3216730"/>
            <a:ext cx="2531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Generated from Step 1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1B5C6E4-FDC2-AE46-8526-17671C22945A}"/>
              </a:ext>
            </a:extLst>
          </p:cNvPr>
          <p:cNvCxnSpPr>
            <a:cxnSpLocks/>
          </p:cNvCxnSpPr>
          <p:nvPr/>
        </p:nvCxnSpPr>
        <p:spPr>
          <a:xfrm flipH="1" flipV="1">
            <a:off x="2074244" y="5062888"/>
            <a:ext cx="676978" cy="64572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C3684264-1853-0445-ACA8-032C715AF61F}"/>
              </a:ext>
            </a:extLst>
          </p:cNvPr>
          <p:cNvSpPr txBox="1"/>
          <p:nvPr/>
        </p:nvSpPr>
        <p:spPr>
          <a:xfrm>
            <a:off x="2751221" y="5523944"/>
            <a:ext cx="30143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learning system has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potentially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never seen this input data before.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D7A6E06-C2FF-F341-B38B-2CA68C5E0D9E}"/>
              </a:ext>
            </a:extLst>
          </p:cNvPr>
          <p:cNvCxnSpPr>
            <a:cxnSpLocks/>
          </p:cNvCxnSpPr>
          <p:nvPr/>
        </p:nvCxnSpPr>
        <p:spPr>
          <a:xfrm>
            <a:off x="7141945" y="4458296"/>
            <a:ext cx="1732547" cy="0"/>
          </a:xfrm>
          <a:prstGeom prst="straightConnector1">
            <a:avLst/>
          </a:prstGeom>
          <a:ln w="571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C50E01D5-1163-D24B-A752-3BEC8E063A8B}"/>
              </a:ext>
            </a:extLst>
          </p:cNvPr>
          <p:cNvSpPr/>
          <p:nvPr/>
        </p:nvSpPr>
        <p:spPr>
          <a:xfrm>
            <a:off x="8874492" y="3991373"/>
            <a:ext cx="2223436" cy="94327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8D20050-8434-C248-97EE-EE72EAD31406}"/>
              </a:ext>
            </a:extLst>
          </p:cNvPr>
          <p:cNvSpPr txBox="1"/>
          <p:nvPr/>
        </p:nvSpPr>
        <p:spPr>
          <a:xfrm>
            <a:off x="7042485" y="5616277"/>
            <a:ext cx="3014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Hopefully, this is correct.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5EF132C-0AD2-BD4C-B957-DE9999BA49EB}"/>
              </a:ext>
            </a:extLst>
          </p:cNvPr>
          <p:cNvCxnSpPr>
            <a:cxnSpLocks/>
          </p:cNvCxnSpPr>
          <p:nvPr/>
        </p:nvCxnSpPr>
        <p:spPr>
          <a:xfrm flipV="1">
            <a:off x="9557886" y="5017099"/>
            <a:ext cx="498912" cy="60405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70718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058541"/>
          </a:xfrm>
          <a:solidFill>
            <a:srgbClr val="19344D"/>
          </a:solidFill>
        </p:spPr>
        <p:txBody>
          <a:bodyPr bIns="182880" anchor="b">
            <a:normAutofit/>
          </a:bodyPr>
          <a:lstStyle/>
          <a:p>
            <a:pPr marL="457200">
              <a:spcAft>
                <a:spcPts val="600"/>
              </a:spcAft>
            </a:pP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Training Data Considerations</a:t>
            </a:r>
          </a:p>
        </p:txBody>
      </p:sp>
      <p:sp>
        <p:nvSpPr>
          <p:cNvPr id="5" name="Rectangle 4"/>
          <p:cNvSpPr/>
          <p:nvPr/>
        </p:nvSpPr>
        <p:spPr>
          <a:xfrm>
            <a:off x="9773689" y="144142"/>
            <a:ext cx="1939797" cy="7702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0264" y="257808"/>
            <a:ext cx="1323975" cy="542925"/>
          </a:xfr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3DA339D-79C2-7242-B802-3F3B8B36D5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4187" y="1968964"/>
            <a:ext cx="6143625" cy="332422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D2AB202-50F3-FF4E-ABDF-F74E0FE5562E}"/>
              </a:ext>
            </a:extLst>
          </p:cNvPr>
          <p:cNvSpPr txBox="1"/>
          <p:nvPr/>
        </p:nvSpPr>
        <p:spPr>
          <a:xfrm>
            <a:off x="0" y="6334780"/>
            <a:ext cx="37144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Source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http://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bit.ly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/2F19lSu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72869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058541"/>
          </a:xfrm>
          <a:solidFill>
            <a:srgbClr val="19344D"/>
          </a:solidFill>
        </p:spPr>
        <p:txBody>
          <a:bodyPr bIns="182880" anchor="b">
            <a:normAutofit/>
          </a:bodyPr>
          <a:lstStyle/>
          <a:p>
            <a:pPr marL="457200">
              <a:spcAft>
                <a:spcPts val="600"/>
              </a:spcAft>
            </a:pP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Training Data Considerations</a:t>
            </a:r>
          </a:p>
        </p:txBody>
      </p:sp>
      <p:sp>
        <p:nvSpPr>
          <p:cNvPr id="5" name="Rectangle 4"/>
          <p:cNvSpPr/>
          <p:nvPr/>
        </p:nvSpPr>
        <p:spPr>
          <a:xfrm>
            <a:off x="9773689" y="144142"/>
            <a:ext cx="1939797" cy="7702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0264" y="257808"/>
            <a:ext cx="1323975" cy="542925"/>
          </a:xfr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746C4C4-C3CA-CF44-9ABC-406B2B5C97FB}"/>
              </a:ext>
            </a:extLst>
          </p:cNvPr>
          <p:cNvSpPr txBox="1">
            <a:spLocks/>
          </p:cNvSpPr>
          <p:nvPr/>
        </p:nvSpPr>
        <p:spPr>
          <a:xfrm>
            <a:off x="777980" y="1418677"/>
            <a:ext cx="10636040" cy="494136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uFillTx/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Data can (and it will, at times) lie to you.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uFillTx/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Think about data delivery – particularly if it is arriving from human sources (i.e. manual data collection on clipboard).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uFillTx/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Data anomalies will occur (i.e. sensor failures). How do you address them?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uFillTx/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Are you collecting the right data and, more importantly, enough </a:t>
            </a:r>
            <a:r>
              <a:rPr lang="en-US" b="1" dirty="0">
                <a:uFillTx/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relevant</a:t>
            </a:r>
            <a:r>
              <a:rPr lang="en-US" dirty="0">
                <a:uFillTx/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 data? </a:t>
            </a:r>
            <a:r>
              <a:rPr lang="en-US" b="1" dirty="0">
                <a:uFillTx/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A determination must be made of what features are important and which are not in pursuit of an ML system.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uFillTx/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Careful of biases (i.e. </a:t>
            </a:r>
            <a:r>
              <a:rPr lang="en-US" dirty="0">
                <a:uFillTx/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  <a:hlinkClick r:id="rId3"/>
              </a:rPr>
              <a:t>confirmation bias</a:t>
            </a:r>
            <a:r>
              <a:rPr lang="en-US" dirty="0">
                <a:uFillTx/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, </a:t>
            </a:r>
            <a:r>
              <a:rPr lang="en-US" dirty="0"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  <a:hlinkClick r:id="rId4"/>
              </a:rPr>
              <a:t>selection bias</a:t>
            </a:r>
            <a:r>
              <a:rPr lang="en-US" dirty="0"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 and </a:t>
            </a:r>
            <a:r>
              <a:rPr lang="en-US" dirty="0"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  <a:hlinkClick r:id="rId5"/>
              </a:rPr>
              <a:t>others</a:t>
            </a:r>
            <a:r>
              <a:rPr lang="en-US" dirty="0">
                <a:uFillTx/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) and </a:t>
            </a:r>
            <a:r>
              <a:rPr lang="en-US" dirty="0">
                <a:uFillTx/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  <a:hlinkClick r:id="rId6"/>
              </a:rPr>
              <a:t>anecdotal evidence</a:t>
            </a:r>
            <a:r>
              <a:rPr lang="en-US" dirty="0">
                <a:uFillTx/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. </a:t>
            </a:r>
            <a:r>
              <a:rPr lang="en-US" b="1" dirty="0">
                <a:uFillTx/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Be scientific!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uFillTx/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  <a:hlinkClick r:id="rId7"/>
              </a:rPr>
              <a:t>When </a:t>
            </a:r>
            <a:r>
              <a:rPr lang="en-US" dirty="0"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  <a:hlinkClick r:id="rId7"/>
              </a:rPr>
              <a:t>facts are weapons.</a:t>
            </a:r>
            <a:endParaRPr lang="en-US" dirty="0">
              <a:uFillTx/>
              <a:latin typeface="Arial" panose="020B0604020202020204" pitchFamily="34" charset="0"/>
              <a:ea typeface="Open Sans" panose="020B0606030504020204" pitchFamily="34" charset="0"/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uFillTx/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Good </a:t>
            </a:r>
            <a:r>
              <a:rPr lang="en-US" dirty="0">
                <a:uFillTx/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  <a:hlinkClick r:id="rId8"/>
              </a:rPr>
              <a:t>example</a:t>
            </a:r>
            <a:r>
              <a:rPr lang="en-US" dirty="0">
                <a:uFillTx/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 of selection bias. </a:t>
            </a:r>
            <a:r>
              <a:rPr lang="en-US" b="1" dirty="0">
                <a:uFillTx/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Why?</a:t>
            </a:r>
          </a:p>
        </p:txBody>
      </p:sp>
    </p:spTree>
    <p:extLst>
      <p:ext uri="{BB962C8B-B14F-4D97-AF65-F5344CB8AC3E}">
        <p14:creationId xmlns:p14="http://schemas.microsoft.com/office/powerpoint/2010/main" val="833709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058541"/>
          </a:xfrm>
          <a:solidFill>
            <a:srgbClr val="19344D"/>
          </a:solidFill>
        </p:spPr>
        <p:txBody>
          <a:bodyPr bIns="182880" anchor="b">
            <a:normAutofit/>
          </a:bodyPr>
          <a:lstStyle/>
          <a:p>
            <a:pPr marL="457200">
              <a:spcAft>
                <a:spcPts val="600"/>
              </a:spcAft>
            </a:pP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Intermission</a:t>
            </a:r>
          </a:p>
        </p:txBody>
      </p:sp>
      <p:sp>
        <p:nvSpPr>
          <p:cNvPr id="5" name="Rectangle 4"/>
          <p:cNvSpPr/>
          <p:nvPr/>
        </p:nvSpPr>
        <p:spPr>
          <a:xfrm>
            <a:off x="9773689" y="144142"/>
            <a:ext cx="1939797" cy="7702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0264" y="257808"/>
            <a:ext cx="1323975" cy="542925"/>
          </a:xfr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4D8B2EF-7A49-4F18-8CF5-040DE025B28D}"/>
              </a:ext>
            </a:extLst>
          </p:cNvPr>
          <p:cNvSpPr txBox="1"/>
          <p:nvPr/>
        </p:nvSpPr>
        <p:spPr>
          <a:xfrm>
            <a:off x="1581835" y="1432143"/>
            <a:ext cx="9028329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Questions?</a:t>
            </a:r>
            <a:br>
              <a:rPr lang="en-US" sz="44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Ask in the Live Chat or check the feedback link in the description!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6300278-76A7-184F-BDEC-840B9CE05855}"/>
              </a:ext>
            </a:extLst>
          </p:cNvPr>
          <p:cNvSpPr/>
          <p:nvPr/>
        </p:nvSpPr>
        <p:spPr>
          <a:xfrm>
            <a:off x="1581835" y="5150137"/>
            <a:ext cx="725538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>
                <a:latin typeface="Arial" panose="020B0604020202020204" pitchFamily="34" charset="0"/>
                <a:cs typeface="Arial" panose="020B0604020202020204" pitchFamily="34" charset="0"/>
              </a:rPr>
              <a:t>Watch</a:t>
            </a:r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http://</a:t>
            </a:r>
            <a:r>
              <a:rPr lang="en-US" sz="4400" dirty="0" err="1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bit.ly</a:t>
            </a:r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/2ED471m</a:t>
            </a:r>
            <a:endParaRPr lang="en-US" sz="4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D4EAF5-013F-694C-BC93-BE62D3C1AE78}"/>
              </a:ext>
            </a:extLst>
          </p:cNvPr>
          <p:cNvSpPr txBox="1"/>
          <p:nvPr/>
        </p:nvSpPr>
        <p:spPr>
          <a:xfrm>
            <a:off x="4766765" y="3845138"/>
            <a:ext cx="88552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latin typeface="Arial" panose="020B0604020202020204" pitchFamily="34" charset="0"/>
                <a:cs typeface="Arial" panose="020B0604020202020204" pitchFamily="34" charset="0"/>
              </a:rPr>
              <a:t>Or</a:t>
            </a:r>
          </a:p>
        </p:txBody>
      </p:sp>
    </p:spTree>
    <p:extLst>
      <p:ext uri="{BB962C8B-B14F-4D97-AF65-F5344CB8AC3E}">
        <p14:creationId xmlns:p14="http://schemas.microsoft.com/office/powerpoint/2010/main" val="2657238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058541"/>
          </a:xfrm>
          <a:solidFill>
            <a:srgbClr val="19344D"/>
          </a:solidFill>
        </p:spPr>
        <p:txBody>
          <a:bodyPr bIns="182880" anchor="b">
            <a:normAutofit/>
          </a:bodyPr>
          <a:lstStyle/>
          <a:p>
            <a:pPr marL="457200">
              <a:spcAft>
                <a:spcPts val="600"/>
              </a:spcAft>
            </a:pP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Learning Types</a:t>
            </a:r>
          </a:p>
        </p:txBody>
      </p:sp>
      <p:sp>
        <p:nvSpPr>
          <p:cNvPr id="5" name="Rectangle 4"/>
          <p:cNvSpPr/>
          <p:nvPr/>
        </p:nvSpPr>
        <p:spPr>
          <a:xfrm>
            <a:off x="9773689" y="144142"/>
            <a:ext cx="1939797" cy="7702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0264" y="257808"/>
            <a:ext cx="1323975" cy="54292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D72A64E-DE3A-E342-BD14-3BCB20B4BA89}"/>
              </a:ext>
            </a:extLst>
          </p:cNvPr>
          <p:cNvSpPr txBox="1"/>
          <p:nvPr/>
        </p:nvSpPr>
        <p:spPr>
          <a:xfrm>
            <a:off x="508567" y="1758933"/>
            <a:ext cx="11174866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latin typeface="Arial" panose="020B0604020202020204" pitchFamily="34" charset="0"/>
                <a:cs typeface="Arial" panose="020B0604020202020204" pitchFamily="34" charset="0"/>
              </a:rPr>
              <a:t>Supervised Learning 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ML system is trained with a </a:t>
            </a:r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labeled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data set</a:t>
            </a:r>
          </a:p>
          <a:p>
            <a:r>
              <a:rPr lang="en-US" sz="4400" b="1" dirty="0">
                <a:latin typeface="Arial" panose="020B0604020202020204" pitchFamily="34" charset="0"/>
                <a:cs typeface="Arial" panose="020B0604020202020204" pitchFamily="34" charset="0"/>
              </a:rPr>
              <a:t>Unsupervised Learning 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ML system is trained with an </a:t>
            </a:r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unlabeled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data set</a:t>
            </a:r>
          </a:p>
          <a:p>
            <a:r>
              <a:rPr lang="en-US" sz="4400" b="1" dirty="0">
                <a:latin typeface="Arial" panose="020B0604020202020204" pitchFamily="34" charset="0"/>
                <a:cs typeface="Arial" panose="020B0604020202020204" pitchFamily="34" charset="0"/>
              </a:rPr>
              <a:t>Reinforcement Learning 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ML system learns by trail-and-error combined with a reward (or punishment) system</a:t>
            </a:r>
          </a:p>
        </p:txBody>
      </p:sp>
    </p:spTree>
    <p:extLst>
      <p:ext uri="{BB962C8B-B14F-4D97-AF65-F5344CB8AC3E}">
        <p14:creationId xmlns:p14="http://schemas.microsoft.com/office/powerpoint/2010/main" val="9459955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058541"/>
          </a:xfrm>
          <a:solidFill>
            <a:srgbClr val="19344D"/>
          </a:solidFill>
        </p:spPr>
        <p:txBody>
          <a:bodyPr bIns="182880" anchor="b">
            <a:normAutofit/>
          </a:bodyPr>
          <a:lstStyle/>
          <a:p>
            <a:pPr marL="457200">
              <a:spcAft>
                <a:spcPts val="600"/>
              </a:spcAft>
            </a:pP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Unsupervised Learning - Clustering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9773689" y="144142"/>
            <a:ext cx="1939797" cy="7702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0264" y="257808"/>
            <a:ext cx="1323975" cy="54292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C9C1522-E2AB-B24E-9A43-91E204B721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3603" y="1618379"/>
            <a:ext cx="4676541" cy="467654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D0EC78D-62FE-2B46-BFBF-6E45F8EF39DE}"/>
              </a:ext>
            </a:extLst>
          </p:cNvPr>
          <p:cNvSpPr txBox="1"/>
          <p:nvPr/>
        </p:nvSpPr>
        <p:spPr>
          <a:xfrm>
            <a:off x="0" y="6334780"/>
            <a:ext cx="38363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Source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http://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bit.ly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/298TWkp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07708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058541"/>
          </a:xfrm>
          <a:solidFill>
            <a:srgbClr val="19344D"/>
          </a:solidFill>
        </p:spPr>
        <p:txBody>
          <a:bodyPr bIns="182880" anchor="b">
            <a:normAutofit/>
          </a:bodyPr>
          <a:lstStyle/>
          <a:p>
            <a:pPr marL="457200">
              <a:spcAft>
                <a:spcPts val="600"/>
              </a:spcAft>
            </a:pP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Reinforcement Learning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9773689" y="144142"/>
            <a:ext cx="1939797" cy="7702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0264" y="257808"/>
            <a:ext cx="1323975" cy="54292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B38230D-C962-D94A-BCA5-620C8ED05B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178" y="1539240"/>
            <a:ext cx="6346481" cy="460167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3204D13-2B03-664C-B4E0-F73ECF7EE6FA}"/>
              </a:ext>
            </a:extLst>
          </p:cNvPr>
          <p:cNvSpPr txBox="1"/>
          <p:nvPr/>
        </p:nvSpPr>
        <p:spPr>
          <a:xfrm>
            <a:off x="0" y="6334780"/>
            <a:ext cx="37657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Source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http://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bit.ly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/1UkaiYQ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1B8C7A3-CFD4-204F-A7BF-53A30A0FB33D}"/>
              </a:ext>
            </a:extLst>
          </p:cNvPr>
          <p:cNvSpPr/>
          <p:nvPr/>
        </p:nvSpPr>
        <p:spPr>
          <a:xfrm>
            <a:off x="8436543" y="1539240"/>
            <a:ext cx="2223436" cy="94327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Environment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0F678B3-98F4-CD41-B267-037AEA775283}"/>
              </a:ext>
            </a:extLst>
          </p:cNvPr>
          <p:cNvSpPr/>
          <p:nvPr/>
        </p:nvSpPr>
        <p:spPr>
          <a:xfrm>
            <a:off x="8436543" y="5197642"/>
            <a:ext cx="2223436" cy="94327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Agent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F896935-D087-3E45-968E-A7B181E8D546}"/>
              </a:ext>
            </a:extLst>
          </p:cNvPr>
          <p:cNvCxnSpPr>
            <a:cxnSpLocks/>
          </p:cNvCxnSpPr>
          <p:nvPr/>
        </p:nvCxnSpPr>
        <p:spPr>
          <a:xfrm>
            <a:off x="8864867" y="2482516"/>
            <a:ext cx="0" cy="2715126"/>
          </a:xfrm>
          <a:prstGeom prst="straightConnector1">
            <a:avLst/>
          </a:prstGeom>
          <a:ln w="571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3DF0C2A-E327-7046-BCF8-A54352EEB15D}"/>
              </a:ext>
            </a:extLst>
          </p:cNvPr>
          <p:cNvCxnSpPr>
            <a:cxnSpLocks/>
          </p:cNvCxnSpPr>
          <p:nvPr/>
        </p:nvCxnSpPr>
        <p:spPr>
          <a:xfrm flipV="1">
            <a:off x="10258927" y="2482516"/>
            <a:ext cx="0" cy="2715126"/>
          </a:xfrm>
          <a:prstGeom prst="straightConnector1">
            <a:avLst/>
          </a:prstGeom>
          <a:ln w="571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67FA8E00-52D6-7142-8C2F-AD15C238AE92}"/>
              </a:ext>
            </a:extLst>
          </p:cNvPr>
          <p:cNvSpPr txBox="1"/>
          <p:nvPr/>
        </p:nvSpPr>
        <p:spPr>
          <a:xfrm>
            <a:off x="6945374" y="3286872"/>
            <a:ext cx="18617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Reward</a:t>
            </a: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(or Punishment)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D65F46D-361B-1F4B-8AA3-7488263A55B7}"/>
              </a:ext>
            </a:extLst>
          </p:cNvPr>
          <p:cNvSpPr txBox="1"/>
          <p:nvPr/>
        </p:nvSpPr>
        <p:spPr>
          <a:xfrm>
            <a:off x="10316677" y="3286871"/>
            <a:ext cx="18617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Action</a:t>
            </a:r>
          </a:p>
        </p:txBody>
      </p:sp>
    </p:spTree>
    <p:extLst>
      <p:ext uri="{BB962C8B-B14F-4D97-AF65-F5344CB8AC3E}">
        <p14:creationId xmlns:p14="http://schemas.microsoft.com/office/powerpoint/2010/main" val="8425017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058541"/>
          </a:xfrm>
          <a:solidFill>
            <a:srgbClr val="19344D"/>
          </a:solidFill>
        </p:spPr>
        <p:txBody>
          <a:bodyPr bIns="182880" anchor="b">
            <a:normAutofit/>
          </a:bodyPr>
          <a:lstStyle/>
          <a:p>
            <a:pPr marL="457200">
              <a:spcAft>
                <a:spcPts val="600"/>
              </a:spcAft>
            </a:pP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Neural Network Basics</a:t>
            </a:r>
          </a:p>
        </p:txBody>
      </p:sp>
      <p:sp>
        <p:nvSpPr>
          <p:cNvPr id="5" name="Rectangle 4"/>
          <p:cNvSpPr/>
          <p:nvPr/>
        </p:nvSpPr>
        <p:spPr>
          <a:xfrm>
            <a:off x="9773689" y="144142"/>
            <a:ext cx="1939797" cy="7702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0264" y="257808"/>
            <a:ext cx="1323975" cy="54292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D72A64E-DE3A-E342-BD14-3BCB20B4BA89}"/>
              </a:ext>
            </a:extLst>
          </p:cNvPr>
          <p:cNvSpPr txBox="1"/>
          <p:nvPr/>
        </p:nvSpPr>
        <p:spPr>
          <a:xfrm>
            <a:off x="538620" y="2634832"/>
            <a:ext cx="11174866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latin typeface="Arial" panose="020B0604020202020204" pitchFamily="34" charset="0"/>
                <a:cs typeface="Arial" panose="020B0604020202020204" pitchFamily="34" charset="0"/>
              </a:rPr>
              <a:t>Great video on the basics of neural networks. </a:t>
            </a:r>
            <a:r>
              <a:rPr lang="en-US" sz="4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 not pass this one up!</a:t>
            </a:r>
          </a:p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http://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bit.ly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/2fMZljF</a:t>
            </a: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50868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058541"/>
          </a:xfrm>
          <a:solidFill>
            <a:srgbClr val="19344D"/>
          </a:solidFill>
        </p:spPr>
        <p:txBody>
          <a:bodyPr bIns="182880" anchor="b">
            <a:normAutofit/>
          </a:bodyPr>
          <a:lstStyle/>
          <a:p>
            <a:pPr marL="457200">
              <a:spcAft>
                <a:spcPts val="600"/>
              </a:spcAft>
            </a:pP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Neural Network Basics</a:t>
            </a:r>
          </a:p>
        </p:txBody>
      </p:sp>
      <p:sp>
        <p:nvSpPr>
          <p:cNvPr id="5" name="Rectangle 4"/>
          <p:cNvSpPr/>
          <p:nvPr/>
        </p:nvSpPr>
        <p:spPr>
          <a:xfrm>
            <a:off x="9773689" y="144142"/>
            <a:ext cx="1939797" cy="7702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0264" y="257808"/>
            <a:ext cx="1323975" cy="542925"/>
          </a:xfrm>
        </p:spPr>
      </p:pic>
      <p:pic>
        <p:nvPicPr>
          <p:cNvPr id="7" name="Picture 2" descr="https://blogs.nvidia.com/wp-content/uploads/2016/08/ai_difference_between_deep_learning_training_inference.jpg">
            <a:extLst>
              <a:ext uri="{FF2B5EF4-FFF2-40B4-BE49-F238E27FC236}">
                <a16:creationId xmlns:a16="http://schemas.microsoft.com/office/drawing/2014/main" id="{DD730E40-C207-EC40-A34E-342B3C1177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9338" y="1264645"/>
            <a:ext cx="8108919" cy="4565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8483944-37FB-444F-9486-48C6F94CD9C6}"/>
              </a:ext>
            </a:extLst>
          </p:cNvPr>
          <p:cNvSpPr txBox="1"/>
          <p:nvPr/>
        </p:nvSpPr>
        <p:spPr>
          <a:xfrm>
            <a:off x="0" y="6334780"/>
            <a:ext cx="37657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Source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http://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bit.ly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/1UkaiYQ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4532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058541"/>
          </a:xfrm>
          <a:solidFill>
            <a:srgbClr val="19344D"/>
          </a:solidFill>
        </p:spPr>
        <p:txBody>
          <a:bodyPr bIns="182880" anchor="b">
            <a:normAutofit/>
          </a:bodyPr>
          <a:lstStyle/>
          <a:p>
            <a:pPr marL="457200">
              <a:spcAft>
                <a:spcPts val="600"/>
              </a:spcAft>
            </a:pP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SME Virtual Network Slack</a:t>
            </a:r>
          </a:p>
        </p:txBody>
      </p:sp>
      <p:sp>
        <p:nvSpPr>
          <p:cNvPr id="5" name="Rectangle 4"/>
          <p:cNvSpPr/>
          <p:nvPr/>
        </p:nvSpPr>
        <p:spPr>
          <a:xfrm>
            <a:off x="9773689" y="144142"/>
            <a:ext cx="1939797" cy="7702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0264" y="257808"/>
            <a:ext cx="1323975" cy="542925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957D06B-B69D-4487-8E42-58167DD284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218" y="1276237"/>
            <a:ext cx="3257820" cy="9350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D67EE8D-0BD4-C947-8A88-0AE8561BD4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038" y="1058541"/>
            <a:ext cx="7811519" cy="605117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49E932C-F2EA-49CB-8458-45E90B2A510F}"/>
              </a:ext>
            </a:extLst>
          </p:cNvPr>
          <p:cNvSpPr txBox="1"/>
          <p:nvPr/>
        </p:nvSpPr>
        <p:spPr>
          <a:xfrm>
            <a:off x="102637" y="3023118"/>
            <a:ext cx="378356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Are you an SME member? Do you want access to Slack? Fill out this short form: 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http://bit.ly/2BpjMiE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9446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058541"/>
          </a:xfrm>
          <a:solidFill>
            <a:srgbClr val="19344D"/>
          </a:solidFill>
        </p:spPr>
        <p:txBody>
          <a:bodyPr bIns="182880" anchor="b">
            <a:normAutofit/>
          </a:bodyPr>
          <a:lstStyle/>
          <a:p>
            <a:pPr marL="457200">
              <a:spcAft>
                <a:spcPts val="600"/>
              </a:spcAft>
            </a:pP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Neural Network Basics</a:t>
            </a:r>
          </a:p>
        </p:txBody>
      </p:sp>
      <p:sp>
        <p:nvSpPr>
          <p:cNvPr id="5" name="Rectangle 4"/>
          <p:cNvSpPr/>
          <p:nvPr/>
        </p:nvSpPr>
        <p:spPr>
          <a:xfrm>
            <a:off x="9773689" y="144142"/>
            <a:ext cx="1939797" cy="7702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0264" y="257808"/>
            <a:ext cx="1323975" cy="542925"/>
          </a:xfrm>
        </p:spPr>
      </p:pic>
      <p:pic>
        <p:nvPicPr>
          <p:cNvPr id="7" name="Picture 2" descr="http://cs231n.github.io/assets/nn1/neuron.png">
            <a:extLst>
              <a:ext uri="{FF2B5EF4-FFF2-40B4-BE49-F238E27FC236}">
                <a16:creationId xmlns:a16="http://schemas.microsoft.com/office/drawing/2014/main" id="{2E30A10C-1525-CD43-96C6-C960E38964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166" y="1824216"/>
            <a:ext cx="5156449" cy="2204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http://cs231n.github.io/assets/nn1/neuron_model.jpeg">
            <a:extLst>
              <a:ext uri="{FF2B5EF4-FFF2-40B4-BE49-F238E27FC236}">
                <a16:creationId xmlns:a16="http://schemas.microsoft.com/office/drawing/2014/main" id="{DF2F315C-00B4-7E45-97C3-D391BAD146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6349" y="1645445"/>
            <a:ext cx="4190462" cy="2390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http://cs231n.github.io/assets/nn1/neural_net2.jpeg">
            <a:extLst>
              <a:ext uri="{FF2B5EF4-FFF2-40B4-BE49-F238E27FC236}">
                <a16:creationId xmlns:a16="http://schemas.microsoft.com/office/drawing/2014/main" id="{8E86D57D-970C-344A-9BD6-AD74B27778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0107" y="4167888"/>
            <a:ext cx="4210074" cy="2065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FB1D006-892C-6844-B0F6-ACC9B3BD3393}"/>
              </a:ext>
            </a:extLst>
          </p:cNvPr>
          <p:cNvSpPr txBox="1"/>
          <p:nvPr/>
        </p:nvSpPr>
        <p:spPr>
          <a:xfrm>
            <a:off x="8885502" y="4323284"/>
            <a:ext cx="258873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b, Bias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w, Weight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These are tunable parameters during the training process.</a:t>
            </a:r>
          </a:p>
        </p:txBody>
      </p:sp>
    </p:spTree>
    <p:extLst>
      <p:ext uri="{BB962C8B-B14F-4D97-AF65-F5344CB8AC3E}">
        <p14:creationId xmlns:p14="http://schemas.microsoft.com/office/powerpoint/2010/main" val="33749973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058541"/>
          </a:xfrm>
          <a:solidFill>
            <a:srgbClr val="19344D"/>
          </a:solidFill>
        </p:spPr>
        <p:txBody>
          <a:bodyPr bIns="182880" anchor="b">
            <a:normAutofit/>
          </a:bodyPr>
          <a:lstStyle/>
          <a:p>
            <a:pPr marL="457200">
              <a:spcAft>
                <a:spcPts val="600"/>
              </a:spcAft>
            </a:pP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Harsh Realities of AI</a:t>
            </a:r>
          </a:p>
        </p:txBody>
      </p:sp>
      <p:sp>
        <p:nvSpPr>
          <p:cNvPr id="5" name="Rectangle 4"/>
          <p:cNvSpPr/>
          <p:nvPr/>
        </p:nvSpPr>
        <p:spPr>
          <a:xfrm>
            <a:off x="9773689" y="144142"/>
            <a:ext cx="1939797" cy="7702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0264" y="257808"/>
            <a:ext cx="1323975" cy="542925"/>
          </a:xfr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021DA20-2275-8941-927A-C7716F31890D}"/>
              </a:ext>
            </a:extLst>
          </p:cNvPr>
          <p:cNvSpPr txBox="1">
            <a:spLocks/>
          </p:cNvSpPr>
          <p:nvPr/>
        </p:nvSpPr>
        <p:spPr>
          <a:xfrm>
            <a:off x="777979" y="1418677"/>
            <a:ext cx="10696259" cy="375008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en-US" sz="3600" dirty="0">
                <a:uFillTx/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No out-of-the-box solutions for manufacturing (not yet, anyways).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3600" dirty="0">
                <a:uFillTx/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Need data </a:t>
            </a:r>
            <a:r>
              <a:rPr lang="en-US" sz="3600" dirty="0"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experts.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3600" dirty="0"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Need IT/OT expertise.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3600" dirty="0">
                <a:uFillTx/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Adoption can be </a:t>
            </a:r>
            <a:r>
              <a:rPr lang="en-US" sz="3600" b="1" dirty="0">
                <a:uFillTx/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very</a:t>
            </a:r>
            <a:r>
              <a:rPr lang="en-US" sz="3600" dirty="0">
                <a:uFillTx/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 expensive.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3600" dirty="0"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AI gets you that “last mile” of value, it is </a:t>
            </a:r>
            <a:r>
              <a:rPr lang="en-US" sz="3600" b="1" dirty="0"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not magic</a:t>
            </a:r>
            <a:r>
              <a:rPr lang="en-US" sz="3600" dirty="0"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.</a:t>
            </a:r>
            <a:endParaRPr lang="en-US" sz="3600" dirty="0">
              <a:uFillTx/>
              <a:latin typeface="Arial" panose="020B0604020202020204" pitchFamily="34" charset="0"/>
              <a:ea typeface="Open Sans" panose="020B0606030504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BA924E9-4F82-7F44-8202-1D8465B8988E}"/>
              </a:ext>
            </a:extLst>
          </p:cNvPr>
          <p:cNvSpPr txBox="1"/>
          <p:nvPr/>
        </p:nvSpPr>
        <p:spPr>
          <a:xfrm>
            <a:off x="777979" y="5563402"/>
            <a:ext cx="107723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Some progress to address the first two points for SMMs via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Google’s Cloud AutoML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product. Jury still out on its generality…</a:t>
            </a:r>
          </a:p>
        </p:txBody>
      </p:sp>
    </p:spTree>
    <p:extLst>
      <p:ext uri="{BB962C8B-B14F-4D97-AF65-F5344CB8AC3E}">
        <p14:creationId xmlns:p14="http://schemas.microsoft.com/office/powerpoint/2010/main" val="38261742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058541"/>
          </a:xfrm>
          <a:solidFill>
            <a:srgbClr val="19344D"/>
          </a:solidFill>
        </p:spPr>
        <p:txBody>
          <a:bodyPr bIns="182880" anchor="b">
            <a:normAutofit/>
          </a:bodyPr>
          <a:lstStyle/>
          <a:p>
            <a:pPr marL="457200">
              <a:spcAft>
                <a:spcPts val="600"/>
              </a:spcAft>
            </a:pP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Manufacturing Applications in AI</a:t>
            </a:r>
          </a:p>
        </p:txBody>
      </p:sp>
      <p:sp>
        <p:nvSpPr>
          <p:cNvPr id="5" name="Rectangle 4"/>
          <p:cNvSpPr/>
          <p:nvPr/>
        </p:nvSpPr>
        <p:spPr>
          <a:xfrm>
            <a:off x="9773689" y="144142"/>
            <a:ext cx="1939797" cy="7702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0264" y="257808"/>
            <a:ext cx="1323975" cy="542925"/>
          </a:xfr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FC7205F-4834-594A-A5DE-73E772A3DC3D}"/>
              </a:ext>
            </a:extLst>
          </p:cNvPr>
          <p:cNvSpPr txBox="1">
            <a:spLocks/>
          </p:cNvSpPr>
          <p:nvPr/>
        </p:nvSpPr>
        <p:spPr>
          <a:xfrm>
            <a:off x="747870" y="2256075"/>
            <a:ext cx="10696259" cy="375008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en-US" sz="3600" dirty="0">
                <a:uFillTx/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Predictive equipment maintenance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3600" dirty="0"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Digital twin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3600" dirty="0">
                <a:uFillTx/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Dynamic processing (micro)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3600" dirty="0"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Dynamic production (macro)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3600" dirty="0">
                <a:uFillTx/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Automated visual inspection and decision making</a:t>
            </a:r>
          </a:p>
        </p:txBody>
      </p:sp>
    </p:spTree>
    <p:extLst>
      <p:ext uri="{BB962C8B-B14F-4D97-AF65-F5344CB8AC3E}">
        <p14:creationId xmlns:p14="http://schemas.microsoft.com/office/powerpoint/2010/main" val="22974161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058541"/>
          </a:xfrm>
          <a:solidFill>
            <a:srgbClr val="19344D"/>
          </a:solidFill>
        </p:spPr>
        <p:txBody>
          <a:bodyPr bIns="182880" anchor="b">
            <a:normAutofit/>
          </a:bodyPr>
          <a:lstStyle/>
          <a:p>
            <a:pPr marL="457200">
              <a:spcAft>
                <a:spcPts val="600"/>
              </a:spcAft>
            </a:pP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Popular ML Frameworks and Libraries</a:t>
            </a:r>
          </a:p>
        </p:txBody>
      </p:sp>
      <p:sp>
        <p:nvSpPr>
          <p:cNvPr id="5" name="Rectangle 4"/>
          <p:cNvSpPr/>
          <p:nvPr/>
        </p:nvSpPr>
        <p:spPr>
          <a:xfrm>
            <a:off x="9773689" y="144142"/>
            <a:ext cx="1939797" cy="7702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0264" y="257808"/>
            <a:ext cx="1323975" cy="542925"/>
          </a:xfrm>
        </p:spPr>
      </p:pic>
      <p:pic>
        <p:nvPicPr>
          <p:cNvPr id="10242" name="Picture 2" descr="Image result">
            <a:hlinkClick r:id="rId3"/>
            <a:extLst>
              <a:ext uri="{FF2B5EF4-FFF2-40B4-BE49-F238E27FC236}">
                <a16:creationId xmlns:a16="http://schemas.microsoft.com/office/drawing/2014/main" id="{CE46E635-99CA-0B48-9971-64B2286857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458" y="1437372"/>
            <a:ext cx="3512153" cy="2993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Image result">
            <a:hlinkClick r:id="rId5"/>
            <a:extLst>
              <a:ext uri="{FF2B5EF4-FFF2-40B4-BE49-F238E27FC236}">
                <a16:creationId xmlns:a16="http://schemas.microsoft.com/office/drawing/2014/main" id="{027DB49B-3354-8742-A4C9-6EA1860BD2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6339" y="1340718"/>
            <a:ext cx="35179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 descr="Image result">
            <a:hlinkClick r:id="rId7"/>
            <a:extLst>
              <a:ext uri="{FF2B5EF4-FFF2-40B4-BE49-F238E27FC236}">
                <a16:creationId xmlns:a16="http://schemas.microsoft.com/office/drawing/2014/main" id="{85077921-233D-1E43-8035-06F4AE8041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2611" y="3717557"/>
            <a:ext cx="4519073" cy="2540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49066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058541"/>
          </a:xfrm>
          <a:solidFill>
            <a:srgbClr val="19344D"/>
          </a:solidFill>
        </p:spPr>
        <p:txBody>
          <a:bodyPr bIns="182880" anchor="b">
            <a:normAutofit/>
          </a:bodyPr>
          <a:lstStyle/>
          <a:p>
            <a:pPr marL="457200">
              <a:spcAft>
                <a:spcPts val="600"/>
              </a:spcAft>
            </a:pP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Some ML Hardware Options (for GPUs)</a:t>
            </a:r>
          </a:p>
        </p:txBody>
      </p:sp>
      <p:sp>
        <p:nvSpPr>
          <p:cNvPr id="5" name="Rectangle 4"/>
          <p:cNvSpPr/>
          <p:nvPr/>
        </p:nvSpPr>
        <p:spPr>
          <a:xfrm>
            <a:off x="9773689" y="144142"/>
            <a:ext cx="1939797" cy="7702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0264" y="257808"/>
            <a:ext cx="1323975" cy="542925"/>
          </a:xfrm>
        </p:spPr>
      </p:pic>
      <p:pic>
        <p:nvPicPr>
          <p:cNvPr id="6" name="Picture 5">
            <a:hlinkClick r:id="rId3"/>
            <a:extLst>
              <a:ext uri="{FF2B5EF4-FFF2-40B4-BE49-F238E27FC236}">
                <a16:creationId xmlns:a16="http://schemas.microsoft.com/office/drawing/2014/main" id="{85607962-9F4A-F549-8291-0E9D3DDCAC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1733" y="1931436"/>
            <a:ext cx="4080518" cy="972935"/>
          </a:xfrm>
          <a:prstGeom prst="rect">
            <a:avLst/>
          </a:prstGeom>
        </p:spPr>
      </p:pic>
      <p:pic>
        <p:nvPicPr>
          <p:cNvPr id="11266" name="Picture 2" descr="Image result for google cloud platform">
            <a:extLst>
              <a:ext uri="{FF2B5EF4-FFF2-40B4-BE49-F238E27FC236}">
                <a16:creationId xmlns:a16="http://schemas.microsoft.com/office/drawing/2014/main" id="{684E8291-9169-4546-AD5E-65D8A13CCF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236" y="4001198"/>
            <a:ext cx="5010539" cy="1060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 descr="Related image">
            <a:extLst>
              <a:ext uri="{FF2B5EF4-FFF2-40B4-BE49-F238E27FC236}">
                <a16:creationId xmlns:a16="http://schemas.microsoft.com/office/drawing/2014/main" id="{DDC70197-8161-3147-A868-C80290E7EC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534" y="5061762"/>
            <a:ext cx="2599094" cy="805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2" name="Picture 8" descr="Image result for aws">
            <a:extLst>
              <a:ext uri="{FF2B5EF4-FFF2-40B4-BE49-F238E27FC236}">
                <a16:creationId xmlns:a16="http://schemas.microsoft.com/office/drawing/2014/main" id="{6E994C71-9297-F345-B189-36B96EDDEB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3926" y="5061762"/>
            <a:ext cx="2402114" cy="1259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32701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058541"/>
          </a:xfrm>
          <a:solidFill>
            <a:srgbClr val="19344D"/>
          </a:solidFill>
        </p:spPr>
        <p:txBody>
          <a:bodyPr bIns="182880" anchor="b">
            <a:normAutofit/>
          </a:bodyPr>
          <a:lstStyle/>
          <a:p>
            <a:pPr marL="457200">
              <a:spcAft>
                <a:spcPts val="600"/>
              </a:spcAft>
            </a:pP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Continued Learning Resources</a:t>
            </a:r>
          </a:p>
        </p:txBody>
      </p:sp>
      <p:sp>
        <p:nvSpPr>
          <p:cNvPr id="5" name="Rectangle 4"/>
          <p:cNvSpPr/>
          <p:nvPr/>
        </p:nvSpPr>
        <p:spPr>
          <a:xfrm>
            <a:off x="9773689" y="144142"/>
            <a:ext cx="1939797" cy="7702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0264" y="257808"/>
            <a:ext cx="1323975" cy="542925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79DD578-2A2C-F247-A73D-6C1B3D03C152}"/>
              </a:ext>
            </a:extLst>
          </p:cNvPr>
          <p:cNvSpPr txBox="1"/>
          <p:nvPr/>
        </p:nvSpPr>
        <p:spPr>
          <a:xfrm>
            <a:off x="1476095" y="1642955"/>
            <a:ext cx="86741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Machine Learning Course on Coursera</a:t>
            </a:r>
            <a:endParaRPr lang="en-US" sz="2400" b="1" dirty="0">
              <a:solidFill>
                <a:schemeClr val="bg2">
                  <a:lumMod val="1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3D2615-6F99-3543-ADD9-BED9564A2BE3}"/>
              </a:ext>
            </a:extLst>
          </p:cNvPr>
          <p:cNvSpPr txBox="1"/>
          <p:nvPr/>
        </p:nvSpPr>
        <p:spPr>
          <a:xfrm>
            <a:off x="1860815" y="3542094"/>
            <a:ext cx="79047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Practical Deep Learning for Coders</a:t>
            </a:r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72B4C8-9233-574D-998B-1F04A72EED22}"/>
              </a:ext>
            </a:extLst>
          </p:cNvPr>
          <p:cNvSpPr txBox="1"/>
          <p:nvPr/>
        </p:nvSpPr>
        <p:spPr>
          <a:xfrm>
            <a:off x="1476095" y="5303518"/>
            <a:ext cx="86998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Udacity Machine Learning Nanodegree</a:t>
            </a:r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81033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058541"/>
          </a:xfrm>
          <a:solidFill>
            <a:srgbClr val="19344D"/>
          </a:solidFill>
        </p:spPr>
        <p:txBody>
          <a:bodyPr bIns="182880" anchor="b">
            <a:normAutofit/>
          </a:bodyPr>
          <a:lstStyle/>
          <a:p>
            <a:pPr marL="457200">
              <a:spcAft>
                <a:spcPts val="600"/>
              </a:spcAft>
            </a:pP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Next webinars</a:t>
            </a:r>
          </a:p>
        </p:txBody>
      </p:sp>
      <p:sp>
        <p:nvSpPr>
          <p:cNvPr id="5" name="Rectangle 4"/>
          <p:cNvSpPr/>
          <p:nvPr/>
        </p:nvSpPr>
        <p:spPr>
          <a:xfrm>
            <a:off x="9773689" y="144142"/>
            <a:ext cx="1939797" cy="7702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0264" y="257808"/>
            <a:ext cx="1323975" cy="542925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632C32B-A3C4-43A7-A795-31761F423796}"/>
              </a:ext>
            </a:extLst>
          </p:cNvPr>
          <p:cNvSpPr txBox="1"/>
          <p:nvPr/>
        </p:nvSpPr>
        <p:spPr>
          <a:xfrm>
            <a:off x="1469813" y="1123192"/>
            <a:ext cx="617213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Webinar</a:t>
            </a: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March 6 at 11:00 am CST</a:t>
            </a:r>
            <a:br>
              <a:rPr lang="en-US" sz="24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b="1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IIoT Fundamentals and Applications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AC16CC-6673-4DE7-A9F8-01D46928B917}"/>
              </a:ext>
            </a:extLst>
          </p:cNvPr>
          <p:cNvSpPr txBox="1"/>
          <p:nvPr/>
        </p:nvSpPr>
        <p:spPr>
          <a:xfrm>
            <a:off x="1469813" y="3325902"/>
            <a:ext cx="637251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Webinar</a:t>
            </a: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March 21 at 11:00 am CST</a:t>
            </a:r>
            <a:br>
              <a:rPr lang="en-US" sz="24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b="1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Setting Up Python on Your Computer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88C28F-5E3A-4C2C-AAE3-41A27F2B00B4}"/>
              </a:ext>
            </a:extLst>
          </p:cNvPr>
          <p:cNvSpPr txBox="1"/>
          <p:nvPr/>
        </p:nvSpPr>
        <p:spPr>
          <a:xfrm>
            <a:off x="1469813" y="4389840"/>
            <a:ext cx="830387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3-Day Workshop</a:t>
            </a:r>
            <a:r>
              <a:rPr lang="en-US" sz="36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Starts March 28</a:t>
            </a:r>
            <a:br>
              <a:rPr lang="en-US" sz="24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b="1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Python Fundamentals for Engineers and Manufacturers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DCBCF8A-21DE-4484-ADF8-5119AA731244}"/>
              </a:ext>
            </a:extLst>
          </p:cNvPr>
          <p:cNvSpPr txBox="1"/>
          <p:nvPr/>
        </p:nvSpPr>
        <p:spPr>
          <a:xfrm>
            <a:off x="1469813" y="5528613"/>
            <a:ext cx="605191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Webinar</a:t>
            </a: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May 15 at 11:00 am CST</a:t>
            </a:r>
            <a:br>
              <a:rPr lang="en-US" sz="24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b="1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 to Machine Vision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1D949E-3737-B34B-A15E-093BBD4C99D1}"/>
              </a:ext>
            </a:extLst>
          </p:cNvPr>
          <p:cNvSpPr txBox="1"/>
          <p:nvPr/>
        </p:nvSpPr>
        <p:spPr>
          <a:xfrm>
            <a:off x="1469813" y="2187129"/>
            <a:ext cx="830387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3-Day Workshop</a:t>
            </a:r>
            <a:r>
              <a:rPr lang="en-US" sz="36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Starts March 2</a:t>
            </a:r>
            <a:br>
              <a:rPr lang="en-US" sz="24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b="1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Python Fundamentals for Engineers and Manufacturers</a:t>
            </a:r>
          </a:p>
        </p:txBody>
      </p:sp>
    </p:spTree>
    <p:extLst>
      <p:ext uri="{BB962C8B-B14F-4D97-AF65-F5344CB8AC3E}">
        <p14:creationId xmlns:p14="http://schemas.microsoft.com/office/powerpoint/2010/main" val="5296290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058541"/>
          </a:xfrm>
          <a:solidFill>
            <a:srgbClr val="19344D"/>
          </a:solidFill>
        </p:spPr>
        <p:txBody>
          <a:bodyPr bIns="182880" anchor="b">
            <a:normAutofit/>
          </a:bodyPr>
          <a:lstStyle/>
          <a:p>
            <a:pPr marL="457200">
              <a:spcAft>
                <a:spcPts val="600"/>
              </a:spcAft>
            </a:pP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Thank you!</a:t>
            </a:r>
          </a:p>
        </p:txBody>
      </p:sp>
      <p:sp>
        <p:nvSpPr>
          <p:cNvPr id="5" name="Rectangle 4"/>
          <p:cNvSpPr/>
          <p:nvPr/>
        </p:nvSpPr>
        <p:spPr>
          <a:xfrm>
            <a:off x="9773689" y="144142"/>
            <a:ext cx="1939797" cy="7702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0264" y="257808"/>
            <a:ext cx="1323975" cy="542925"/>
          </a:xfrm>
        </p:spPr>
      </p:pic>
      <p:pic>
        <p:nvPicPr>
          <p:cNvPr id="9" name="Content Placeholder 3">
            <a:extLst>
              <a:ext uri="{FF2B5EF4-FFF2-40B4-BE49-F238E27FC236}">
                <a16:creationId xmlns:a16="http://schemas.microsoft.com/office/drawing/2014/main" id="{A1364AAE-9CE1-496E-88AF-BD2D6F2F21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1423" y="1686214"/>
            <a:ext cx="2862119" cy="117367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1EA7747-A1C4-41B6-9C70-F34D838738D1}"/>
              </a:ext>
            </a:extLst>
          </p:cNvPr>
          <p:cNvSpPr txBox="1"/>
          <p:nvPr/>
        </p:nvSpPr>
        <p:spPr>
          <a:xfrm>
            <a:off x="960091" y="2213558"/>
            <a:ext cx="63743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     Want to learn more about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679533C-E06C-4AD2-86FE-ECD24CFA7703}"/>
              </a:ext>
            </a:extLst>
          </p:cNvPr>
          <p:cNvSpPr txBox="1"/>
          <p:nvPr/>
        </p:nvSpPr>
        <p:spPr>
          <a:xfrm>
            <a:off x="10548386" y="2213558"/>
            <a:ext cx="4667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824799A-5A46-4FB5-B97E-8D8531634240}"/>
              </a:ext>
            </a:extLst>
          </p:cNvPr>
          <p:cNvSpPr/>
          <p:nvPr/>
        </p:nvSpPr>
        <p:spPr>
          <a:xfrm>
            <a:off x="3794641" y="3090885"/>
            <a:ext cx="362310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Check out 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sme.org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4D8B2EF-7A49-4F18-8CF5-040DE025B28D}"/>
              </a:ext>
            </a:extLst>
          </p:cNvPr>
          <p:cNvSpPr txBox="1"/>
          <p:nvPr/>
        </p:nvSpPr>
        <p:spPr>
          <a:xfrm>
            <a:off x="1581835" y="4223469"/>
            <a:ext cx="9028329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Questions?</a:t>
            </a:r>
            <a:br>
              <a:rPr lang="en-US" sz="54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Ask in the Live Chat or check the feedback link in the description!</a:t>
            </a:r>
          </a:p>
        </p:txBody>
      </p:sp>
    </p:spTree>
    <p:extLst>
      <p:ext uri="{BB962C8B-B14F-4D97-AF65-F5344CB8AC3E}">
        <p14:creationId xmlns:p14="http://schemas.microsoft.com/office/powerpoint/2010/main" val="25196928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058541"/>
          </a:xfrm>
          <a:solidFill>
            <a:srgbClr val="19344D"/>
          </a:solidFill>
        </p:spPr>
        <p:txBody>
          <a:bodyPr bIns="182880" anchor="b">
            <a:normAutofit/>
          </a:bodyPr>
          <a:lstStyle/>
          <a:p>
            <a:pPr marL="457200">
              <a:spcAft>
                <a:spcPts val="600"/>
              </a:spcAft>
            </a:pP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What is Artificial Intelligence (AI)?</a:t>
            </a:r>
          </a:p>
        </p:txBody>
      </p:sp>
      <p:sp>
        <p:nvSpPr>
          <p:cNvPr id="5" name="Rectangle 4"/>
          <p:cNvSpPr/>
          <p:nvPr/>
        </p:nvSpPr>
        <p:spPr>
          <a:xfrm>
            <a:off x="9773689" y="144142"/>
            <a:ext cx="1939797" cy="7702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0264" y="257808"/>
            <a:ext cx="1323975" cy="54292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303E215-4CCF-2A45-94A8-6902A01212FD}"/>
              </a:ext>
            </a:extLst>
          </p:cNvPr>
          <p:cNvSpPr txBox="1"/>
          <p:nvPr/>
        </p:nvSpPr>
        <p:spPr>
          <a:xfrm>
            <a:off x="538620" y="1155995"/>
            <a:ext cx="111748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Broadly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, building machines that can perform tasks as a human could.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67A735-4401-F346-BA6C-B610DDC5A81C}"/>
              </a:ext>
            </a:extLst>
          </p:cNvPr>
          <p:cNvSpPr txBox="1"/>
          <p:nvPr/>
        </p:nvSpPr>
        <p:spPr>
          <a:xfrm>
            <a:off x="538620" y="3078252"/>
            <a:ext cx="11174866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latin typeface="Arial" panose="020B0604020202020204" pitchFamily="34" charset="0"/>
                <a:cs typeface="Arial" panose="020B0604020202020204" pitchFamily="34" charset="0"/>
              </a:rPr>
              <a:t>Narrow AI 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A system capable of achieving at least human parity in a few defined tasks that humans trained it to do.</a:t>
            </a:r>
          </a:p>
          <a:p>
            <a:r>
              <a:rPr lang="en-US" sz="4400" b="1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Strong AI</a:t>
            </a:r>
            <a:r>
              <a:rPr lang="en-US" sz="4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A system which is indistinguishable in intelligence from a human.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AF4FB32-97F3-9548-A1AF-85C4D103425E}"/>
              </a:ext>
            </a:extLst>
          </p:cNvPr>
          <p:cNvCxnSpPr>
            <a:cxnSpLocks/>
          </p:cNvCxnSpPr>
          <p:nvPr/>
        </p:nvCxnSpPr>
        <p:spPr>
          <a:xfrm flipH="1">
            <a:off x="3316638" y="2712203"/>
            <a:ext cx="906650" cy="526943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1E0B28B-B914-AB4B-987D-120691306D6C}"/>
              </a:ext>
            </a:extLst>
          </p:cNvPr>
          <p:cNvSpPr txBox="1"/>
          <p:nvPr/>
        </p:nvSpPr>
        <p:spPr>
          <a:xfrm>
            <a:off x="4324994" y="2372008"/>
            <a:ext cx="72867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We are here today.</a:t>
            </a:r>
          </a:p>
        </p:txBody>
      </p:sp>
    </p:spTree>
    <p:extLst>
      <p:ext uri="{BB962C8B-B14F-4D97-AF65-F5344CB8AC3E}">
        <p14:creationId xmlns:p14="http://schemas.microsoft.com/office/powerpoint/2010/main" val="302214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058541"/>
          </a:xfrm>
          <a:solidFill>
            <a:srgbClr val="19344D"/>
          </a:solidFill>
        </p:spPr>
        <p:txBody>
          <a:bodyPr bIns="182880" anchor="b">
            <a:normAutofit/>
          </a:bodyPr>
          <a:lstStyle/>
          <a:p>
            <a:pPr marL="457200">
              <a:spcAft>
                <a:spcPts val="600"/>
              </a:spcAft>
            </a:pP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Scopes</a:t>
            </a:r>
          </a:p>
        </p:txBody>
      </p:sp>
      <p:sp>
        <p:nvSpPr>
          <p:cNvPr id="5" name="Rectangle 4"/>
          <p:cNvSpPr/>
          <p:nvPr/>
        </p:nvSpPr>
        <p:spPr>
          <a:xfrm>
            <a:off x="9773689" y="144142"/>
            <a:ext cx="1939797" cy="7702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0264" y="257808"/>
            <a:ext cx="1323975" cy="542925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8025E2E-ED75-AD4C-AE35-13A38418C6F0}"/>
              </a:ext>
            </a:extLst>
          </p:cNvPr>
          <p:cNvSpPr txBox="1"/>
          <p:nvPr/>
        </p:nvSpPr>
        <p:spPr>
          <a:xfrm>
            <a:off x="0" y="6334780"/>
            <a:ext cx="37144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Source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http://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bit.ly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/2aoQwIx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E441E36-08D8-2541-8C2B-05722418AE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6668" y="1544812"/>
            <a:ext cx="7598664" cy="4559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7772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058541"/>
          </a:xfrm>
          <a:solidFill>
            <a:srgbClr val="19344D"/>
          </a:solidFill>
        </p:spPr>
        <p:txBody>
          <a:bodyPr bIns="182880" anchor="b">
            <a:normAutofit/>
          </a:bodyPr>
          <a:lstStyle/>
          <a:p>
            <a:pPr marL="457200">
              <a:spcAft>
                <a:spcPts val="600"/>
              </a:spcAft>
            </a:pP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Scopes</a:t>
            </a:r>
          </a:p>
        </p:txBody>
      </p:sp>
      <p:sp>
        <p:nvSpPr>
          <p:cNvPr id="5" name="Rectangle 4"/>
          <p:cNvSpPr/>
          <p:nvPr/>
        </p:nvSpPr>
        <p:spPr>
          <a:xfrm>
            <a:off x="9773689" y="144142"/>
            <a:ext cx="1939797" cy="7702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0264" y="257808"/>
            <a:ext cx="1323975" cy="542925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52EA88D-101A-794E-AA2F-B1D8EDA29F16}"/>
              </a:ext>
            </a:extLst>
          </p:cNvPr>
          <p:cNvSpPr txBox="1"/>
          <p:nvPr/>
        </p:nvSpPr>
        <p:spPr>
          <a:xfrm>
            <a:off x="538229" y="1373756"/>
            <a:ext cx="11115541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latin typeface="Arial" panose="020B0604020202020204" pitchFamily="34" charset="0"/>
                <a:cs typeface="Arial" panose="020B0604020202020204" pitchFamily="34" charset="0"/>
              </a:rPr>
              <a:t>Artificial Intelligence (AI) 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Human intelligence exhibited by machines.</a:t>
            </a:r>
          </a:p>
          <a:p>
            <a:r>
              <a:rPr lang="en-US" sz="4400" b="1" dirty="0">
                <a:latin typeface="Arial" panose="020B0604020202020204" pitchFamily="34" charset="0"/>
                <a:cs typeface="Arial" panose="020B0604020202020204" pitchFamily="34" charset="0"/>
              </a:rPr>
              <a:t>Machine Learning (ML) 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Machines that are capable of learning without being explicitly programmed.</a:t>
            </a:r>
          </a:p>
          <a:p>
            <a:r>
              <a:rPr lang="en-US" sz="4400" b="1" dirty="0">
                <a:latin typeface="Arial" panose="020B0604020202020204" pitchFamily="34" charset="0"/>
                <a:cs typeface="Arial" panose="020B0604020202020204" pitchFamily="34" charset="0"/>
              </a:rPr>
              <a:t>Deep Learning (DL) 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Family of techniques to implement machine learning (e.g. deep neural networks or recurrent neural networks).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30785C-0D5D-C848-920F-BED251B6CFF8}"/>
              </a:ext>
            </a:extLst>
          </p:cNvPr>
          <p:cNvSpPr txBox="1"/>
          <p:nvPr/>
        </p:nvSpPr>
        <p:spPr>
          <a:xfrm>
            <a:off x="0" y="6334780"/>
            <a:ext cx="37144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Source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http://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bit.ly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/2aoQwIx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47734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image.slidesharecdn.com/aiandproductivity-170523120725/95/ai-and-productivity-6-638.jpg?cb=1495541362">
            <a:extLst>
              <a:ext uri="{FF2B5EF4-FFF2-40B4-BE49-F238E27FC236}">
                <a16:creationId xmlns:a16="http://schemas.microsoft.com/office/drawing/2014/main" id="{D37FA39B-5D1E-8541-B12C-CFD44F883C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165" y="1260429"/>
            <a:ext cx="8831848" cy="4969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058541"/>
          </a:xfrm>
          <a:solidFill>
            <a:srgbClr val="19344D"/>
          </a:solidFill>
        </p:spPr>
        <p:txBody>
          <a:bodyPr bIns="182880" anchor="b">
            <a:normAutofit/>
          </a:bodyPr>
          <a:lstStyle/>
          <a:p>
            <a:pPr marL="457200">
              <a:spcAft>
                <a:spcPts val="600"/>
              </a:spcAft>
            </a:pP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Winter Fun</a:t>
            </a:r>
          </a:p>
        </p:txBody>
      </p:sp>
      <p:sp>
        <p:nvSpPr>
          <p:cNvPr id="5" name="Rectangle 4"/>
          <p:cNvSpPr/>
          <p:nvPr/>
        </p:nvSpPr>
        <p:spPr>
          <a:xfrm>
            <a:off x="9773689" y="144142"/>
            <a:ext cx="1939797" cy="7702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0264" y="257808"/>
            <a:ext cx="1323975" cy="542925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91224F1-7DA5-774D-BD9F-1C5B2693BA9E}"/>
              </a:ext>
            </a:extLst>
          </p:cNvPr>
          <p:cNvSpPr txBox="1"/>
          <p:nvPr/>
        </p:nvSpPr>
        <p:spPr>
          <a:xfrm>
            <a:off x="6446761" y="5583743"/>
            <a:ext cx="4365490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History of AI Winters</a:t>
            </a: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A295CE-5F0A-A242-9CAC-1881A107B9EC}"/>
              </a:ext>
            </a:extLst>
          </p:cNvPr>
          <p:cNvSpPr txBox="1"/>
          <p:nvPr/>
        </p:nvSpPr>
        <p:spPr>
          <a:xfrm>
            <a:off x="0" y="6334780"/>
            <a:ext cx="38363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Source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http://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bit.ly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/2nOn8U8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85164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https://gogameguru.com/i/2016/03/AlphaGo-Lee-Sedol-game-3-game-over.jpg">
            <a:extLst>
              <a:ext uri="{FF2B5EF4-FFF2-40B4-BE49-F238E27FC236}">
                <a16:creationId xmlns:a16="http://schemas.microsoft.com/office/drawing/2014/main" id="{5828EFE8-668D-3146-94D9-924FCBE30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347" y="1158645"/>
            <a:ext cx="3324542" cy="1871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058541"/>
          </a:xfrm>
          <a:solidFill>
            <a:srgbClr val="19344D"/>
          </a:solidFill>
        </p:spPr>
        <p:txBody>
          <a:bodyPr bIns="182880" anchor="b">
            <a:normAutofit/>
          </a:bodyPr>
          <a:lstStyle/>
          <a:p>
            <a:pPr marL="457200">
              <a:spcAft>
                <a:spcPts val="600"/>
              </a:spcAft>
            </a:pP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Recent Breakthroughs and Interesting Demos</a:t>
            </a:r>
          </a:p>
        </p:txBody>
      </p:sp>
      <p:sp>
        <p:nvSpPr>
          <p:cNvPr id="5" name="Rectangle 4"/>
          <p:cNvSpPr/>
          <p:nvPr/>
        </p:nvSpPr>
        <p:spPr>
          <a:xfrm>
            <a:off x="9773689" y="144142"/>
            <a:ext cx="1939797" cy="7702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0264" y="257808"/>
            <a:ext cx="1323975" cy="54292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A301D1A-0204-9A43-90FD-56B5BBD0A29C}"/>
              </a:ext>
            </a:extLst>
          </p:cNvPr>
          <p:cNvSpPr txBox="1"/>
          <p:nvPr/>
        </p:nvSpPr>
        <p:spPr>
          <a:xfrm>
            <a:off x="2258716" y="2654684"/>
            <a:ext cx="3837284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AlphaGo Beats World’s Best Human Player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74" name="Picture 2" descr="https://digitalsynopsis.com/wp-content/uploads/2017/04/google-autodraw-ai-experiment.jpg">
            <a:extLst>
              <a:ext uri="{FF2B5EF4-FFF2-40B4-BE49-F238E27FC236}">
                <a16:creationId xmlns:a16="http://schemas.microsoft.com/office/drawing/2014/main" id="{E09F442E-2E92-8F41-BBE4-37DE65872B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9045" y="4349847"/>
            <a:ext cx="4204637" cy="2242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9F881E0-422A-EF4B-B5E1-8D71B09C1AF4}"/>
              </a:ext>
            </a:extLst>
          </p:cNvPr>
          <p:cNvSpPr txBox="1"/>
          <p:nvPr/>
        </p:nvSpPr>
        <p:spPr>
          <a:xfrm>
            <a:off x="1053885" y="6062226"/>
            <a:ext cx="3333605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Google AI Experiments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78" name="Picture 6" descr="https://cdn.vox-cdn.com/thumbor/0tnGIjVkUGAqXUWKf5jCD1yjkek=/0x0:3000x2626/1200x675/filters:focal(1124x1205:1604x1685)/cdn.vox-cdn.com/uploads/chorus_image/image/57795061/GMCruise_112817_T2car.0.jpg">
            <a:extLst>
              <a:ext uri="{FF2B5EF4-FFF2-40B4-BE49-F238E27FC236}">
                <a16:creationId xmlns:a16="http://schemas.microsoft.com/office/drawing/2014/main" id="{43593348-460A-3544-A3B0-C64B7C5540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3558" y="1421062"/>
            <a:ext cx="3670434" cy="2064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692A702-997A-5640-BB41-49EE3BE6DEB1}"/>
              </a:ext>
            </a:extLst>
          </p:cNvPr>
          <p:cNvSpPr txBox="1"/>
          <p:nvPr/>
        </p:nvSpPr>
        <p:spPr>
          <a:xfrm>
            <a:off x="6223059" y="3225267"/>
            <a:ext cx="2462534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  <a:hlinkClick r:id="rId8"/>
              </a:rPr>
              <a:t>Self-driving Cars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91494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058541"/>
          </a:xfrm>
          <a:solidFill>
            <a:srgbClr val="19344D"/>
          </a:solidFill>
        </p:spPr>
        <p:txBody>
          <a:bodyPr bIns="182880" anchor="b">
            <a:normAutofit/>
          </a:bodyPr>
          <a:lstStyle/>
          <a:p>
            <a:pPr marL="457200">
              <a:spcAft>
                <a:spcPts val="600"/>
              </a:spcAft>
            </a:pP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Is AI Here to Stay Now?</a:t>
            </a:r>
          </a:p>
        </p:txBody>
      </p:sp>
      <p:sp>
        <p:nvSpPr>
          <p:cNvPr id="5" name="Rectangle 4"/>
          <p:cNvSpPr/>
          <p:nvPr/>
        </p:nvSpPr>
        <p:spPr>
          <a:xfrm>
            <a:off x="9773689" y="144142"/>
            <a:ext cx="1939797" cy="7702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0264" y="257808"/>
            <a:ext cx="1323975" cy="542925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41BB9D3-C237-BA49-B95B-2D742F8BB249}"/>
              </a:ext>
            </a:extLst>
          </p:cNvPr>
          <p:cNvSpPr txBox="1"/>
          <p:nvPr/>
        </p:nvSpPr>
        <p:spPr>
          <a:xfrm>
            <a:off x="538620" y="2634832"/>
            <a:ext cx="1117486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Availability of </a:t>
            </a:r>
            <a:r>
              <a:rPr lang="en-US" sz="4400" b="1" dirty="0">
                <a:latin typeface="Arial" panose="020B0604020202020204" pitchFamily="34" charset="0"/>
                <a:cs typeface="Arial" panose="020B0604020202020204" pitchFamily="34" charset="0"/>
              </a:rPr>
              <a:t>large amounts of data</a:t>
            </a:r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Availability of </a:t>
            </a:r>
            <a:r>
              <a:rPr lang="en-US" sz="4400" b="1" dirty="0">
                <a:latin typeface="Arial" panose="020B0604020202020204" pitchFamily="34" charset="0"/>
                <a:cs typeface="Arial" panose="020B0604020202020204" pitchFamily="34" charset="0"/>
              </a:rPr>
              <a:t>large amounts of cost effective computing resources</a:t>
            </a:r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389D48-6854-AD4A-9547-9CB72E25A8BF}"/>
              </a:ext>
            </a:extLst>
          </p:cNvPr>
          <p:cNvSpPr txBox="1"/>
          <p:nvPr/>
        </p:nvSpPr>
        <p:spPr>
          <a:xfrm>
            <a:off x="5253926" y="5380673"/>
            <a:ext cx="728678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Particularly 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Graphical Processing Units 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(and some custom chip architectures)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AA726A0-46B1-C745-B07A-21449263E0F5}"/>
              </a:ext>
            </a:extLst>
          </p:cNvPr>
          <p:cNvCxnSpPr>
            <a:cxnSpLocks/>
          </p:cNvCxnSpPr>
          <p:nvPr/>
        </p:nvCxnSpPr>
        <p:spPr>
          <a:xfrm flipH="1" flipV="1">
            <a:off x="4742481" y="4680488"/>
            <a:ext cx="782665" cy="700185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8FAF4A0-00E0-4542-AF15-920FD7ECF246}"/>
              </a:ext>
            </a:extLst>
          </p:cNvPr>
          <p:cNvSpPr txBox="1"/>
          <p:nvPr/>
        </p:nvSpPr>
        <p:spPr>
          <a:xfrm>
            <a:off x="538620" y="1431188"/>
            <a:ext cx="35626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latin typeface="Arial" panose="020B0604020202020204" pitchFamily="34" charset="0"/>
                <a:cs typeface="Arial" panose="020B0604020202020204" pitchFamily="34" charset="0"/>
              </a:rPr>
              <a:t>Simply, </a:t>
            </a:r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Yes.</a:t>
            </a:r>
          </a:p>
        </p:txBody>
      </p:sp>
    </p:spTree>
    <p:extLst>
      <p:ext uri="{BB962C8B-B14F-4D97-AF65-F5344CB8AC3E}">
        <p14:creationId xmlns:p14="http://schemas.microsoft.com/office/powerpoint/2010/main" val="2182728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13701</TotalTime>
  <Words>1186</Words>
  <Application>Microsoft Macintosh PowerPoint</Application>
  <PresentationFormat>Widescreen</PresentationFormat>
  <Paragraphs>174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3" baseType="lpstr">
      <vt:lpstr>Arial</vt:lpstr>
      <vt:lpstr>Calibri</vt:lpstr>
      <vt:lpstr>Calibri Light</vt:lpstr>
      <vt:lpstr>Open Sans</vt:lpstr>
      <vt:lpstr>Wingdings</vt:lpstr>
      <vt:lpstr>Office Theme</vt:lpstr>
      <vt:lpstr>Deep Learning Hype, Reality and Applications in Manufacturing</vt:lpstr>
      <vt:lpstr>Who Am I?</vt:lpstr>
      <vt:lpstr>SME Virtual Network Slack</vt:lpstr>
      <vt:lpstr>What is Artificial Intelligence (AI)?</vt:lpstr>
      <vt:lpstr>Scopes</vt:lpstr>
      <vt:lpstr>Scopes</vt:lpstr>
      <vt:lpstr>Winter Fun</vt:lpstr>
      <vt:lpstr>Recent Breakthroughs and Interesting Demos</vt:lpstr>
      <vt:lpstr>Is AI Here to Stay Now?</vt:lpstr>
      <vt:lpstr>But…</vt:lpstr>
      <vt:lpstr>Where do you find AI today?</vt:lpstr>
      <vt:lpstr>Predictions on AI (and some hype)</vt:lpstr>
      <vt:lpstr>Predictions on AI (and some hype)</vt:lpstr>
      <vt:lpstr>My View on AI</vt:lpstr>
      <vt:lpstr>Realist Optimistic View on AI</vt:lpstr>
      <vt:lpstr>Machine Learning Basic Process</vt:lpstr>
      <vt:lpstr>Machine Learning Basic Process</vt:lpstr>
      <vt:lpstr>Two-Dimensional Training Data</vt:lpstr>
      <vt:lpstr>Regression (in 2D)</vt:lpstr>
      <vt:lpstr>Handwritten Character Training Data</vt:lpstr>
      <vt:lpstr>Machine Learning Basic Process</vt:lpstr>
      <vt:lpstr>Training Data Considerations</vt:lpstr>
      <vt:lpstr>Training Data Considerations</vt:lpstr>
      <vt:lpstr>Intermission</vt:lpstr>
      <vt:lpstr>Learning Types</vt:lpstr>
      <vt:lpstr>Unsupervised Learning - Clustering</vt:lpstr>
      <vt:lpstr>Reinforcement Learning</vt:lpstr>
      <vt:lpstr>Neural Network Basics</vt:lpstr>
      <vt:lpstr>Neural Network Basics</vt:lpstr>
      <vt:lpstr>Neural Network Basics</vt:lpstr>
      <vt:lpstr>Harsh Realities of AI</vt:lpstr>
      <vt:lpstr>Manufacturing Applications in AI</vt:lpstr>
      <vt:lpstr>Popular ML Frameworks and Libraries</vt:lpstr>
      <vt:lpstr>Some ML Hardware Options (for GPUs)</vt:lpstr>
      <vt:lpstr>Continued Learning Resources</vt:lpstr>
      <vt:lpstr>Next webinars</vt:lpstr>
      <vt:lpstr>Thank you!</vt:lpstr>
    </vt:vector>
  </TitlesOfParts>
  <LinksUpToDate>false</LinksUpToDate>
  <SharedDoc>false</SharedDoc>
  <HyperlinksChanged>false</HyperlinksChanged>
  <AppVersion>16.0009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Adam Cook</dc:creator>
  <cp:lastModifiedBy>Microsoft Office User</cp:lastModifiedBy>
  <cp:revision>678</cp:revision>
  <cp:lastPrinted>2018-02-13T16:27:52Z</cp:lastPrinted>
  <dcterms:created xsi:type="dcterms:W3CDTF">2017-02-18T18:35:05Z</dcterms:created>
  <dcterms:modified xsi:type="dcterms:W3CDTF">2018-02-13T16:28:22Z</dcterms:modified>
</cp:coreProperties>
</file>